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Lst>
  <p:notesMasterIdLst>
    <p:notesMasterId r:id="rId19"/>
  </p:notesMasterIdLst>
  <p:sldIdLst>
    <p:sldId id="256" r:id="rId5"/>
    <p:sldId id="257" r:id="rId6"/>
    <p:sldId id="258" r:id="rId7"/>
    <p:sldId id="259" r:id="rId8"/>
    <p:sldId id="260" r:id="rId9"/>
    <p:sldId id="262"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589" autoAdjust="0"/>
    <p:restoredTop sz="94660"/>
  </p:normalViewPr>
  <p:slideViewPr>
    <p:cSldViewPr snapToGrid="0" snapToObjects="1">
      <p:cViewPr varScale="1">
        <p:scale>
          <a:sx n="95" d="100"/>
          <a:sy n="95" d="100"/>
        </p:scale>
        <p:origin x="96" y="804"/>
      </p:cViewPr>
      <p:guideLst>
        <p:guide orient="horz" pos="1620"/>
        <p:guide pos="2880"/>
      </p:guideLst>
    </p:cSldViewPr>
  </p:slid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2D5FA6-BF79-42A4-A96C-61109517EA46}" type="datetimeFigureOut">
              <a:rPr lang="en-US" smtClean="0"/>
              <a:t>4/16/2015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58AF8F-2B6C-4726-A05E-016E89BDFFC6}" type="slidenum">
              <a:rPr lang="en-US" smtClean="0"/>
              <a:t>‹#›</a:t>
            </a:fld>
            <a:endParaRPr lang="en-US"/>
          </a:p>
        </p:txBody>
      </p:sp>
    </p:spTree>
    <p:extLst>
      <p:ext uri="{BB962C8B-B14F-4D97-AF65-F5344CB8AC3E}">
        <p14:creationId xmlns:p14="http://schemas.microsoft.com/office/powerpoint/2010/main" val="3945423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EC3350-F2B2-4F94-A547-2714E5B062F0}" type="slidenum">
              <a:rPr lang="en-US" smtClean="0"/>
              <a:t>14</a:t>
            </a:fld>
            <a:endParaRPr lang="en-US"/>
          </a:p>
        </p:txBody>
      </p:sp>
    </p:spTree>
    <p:extLst>
      <p:ext uri="{BB962C8B-B14F-4D97-AF65-F5344CB8AC3E}">
        <p14:creationId xmlns:p14="http://schemas.microsoft.com/office/powerpoint/2010/main" val="13923995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3565071"/>
            <a:ext cx="9144000" cy="544967"/>
          </a:xfrm>
        </p:spPr>
        <p:txBody>
          <a:bodyPr/>
          <a:lstStyle>
            <a:lvl1pPr algn="ctr">
              <a:defRPr>
                <a:solidFill>
                  <a:schemeClr val="bg1"/>
                </a:solidFill>
                <a:effectLst>
                  <a:outerShdw blurRad="50800" dist="38100" dir="5400000" algn="t" rotWithShape="0">
                    <a:prstClr val="black">
                      <a:alpha val="40000"/>
                    </a:prst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0" y="4110038"/>
            <a:ext cx="9144000" cy="657225"/>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4"/>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728351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220382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24000"/>
            <a:ext cx="4038600" cy="3070622"/>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23999"/>
            <a:ext cx="4038600" cy="3070623"/>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260594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97820"/>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077641"/>
            <a:ext cx="4040188" cy="250524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6" y="1597820"/>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077641"/>
            <a:ext cx="4041775" cy="250524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486824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084712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p>
        </p:txBody>
      </p:sp>
      <p:sp>
        <p:nvSpPr>
          <p:cNvPr id="5" name="Content Placeholder 4"/>
          <p:cNvSpPr>
            <a:spLocks noGrp="1"/>
          </p:cNvSpPr>
          <p:nvPr>
            <p:ph sz="quarter" idx="11"/>
          </p:nvPr>
        </p:nvSpPr>
        <p:spPr>
          <a:xfrm>
            <a:off x="544513" y="1012825"/>
            <a:ext cx="8261350" cy="35258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12927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249224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957943"/>
            <a:ext cx="5486400" cy="25877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615983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1354" y="935322"/>
            <a:ext cx="8862646" cy="588678"/>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11086"/>
            <a:ext cx="8229600" cy="298353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1839686" y="4767263"/>
            <a:ext cx="4180114"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6" r:id="rId1"/>
    <p:sldLayoutId id="2147493457" r:id="rId2"/>
    <p:sldLayoutId id="2147493459" r:id="rId3"/>
    <p:sldLayoutId id="2147493460" r:id="rId4"/>
    <p:sldLayoutId id="2147493461" r:id="rId5"/>
    <p:sldLayoutId id="2147493465" r:id="rId6"/>
    <p:sldLayoutId id="2147493462" r:id="rId7"/>
    <p:sldLayoutId id="2147493464" r:id="rId8"/>
  </p:sldLayoutIdLst>
  <p:txStyles>
    <p:titleStyle>
      <a:lvl1pPr algn="l" defTabSz="457200" rtl="0" eaLnBrk="1" latinLnBrk="0" hangingPunct="1">
        <a:spcBef>
          <a:spcPct val="0"/>
        </a:spcBef>
        <a:buNone/>
        <a:defRPr sz="3000" b="1" kern="1200">
          <a:solidFill>
            <a:schemeClr val="tx2"/>
          </a:solidFill>
          <a:effectLst>
            <a:outerShdw blurRad="50800" dist="38100" dir="5400000" algn="t" rotWithShape="0">
              <a:prstClr val="black">
                <a:alpha val="40000"/>
              </a:prstClr>
            </a:outerShdw>
          </a:effectLst>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b="0" dirty="0" smtClean="0"/>
              <a:t>Partners for 21st Century Learning</a:t>
            </a:r>
            <a:endParaRPr lang="en-US" sz="4000" b="0" dirty="0"/>
          </a:p>
        </p:txBody>
      </p:sp>
      <p:sp>
        <p:nvSpPr>
          <p:cNvPr id="3" name="Subtitle 2"/>
          <p:cNvSpPr>
            <a:spLocks noGrp="1"/>
          </p:cNvSpPr>
          <p:nvPr>
            <p:ph type="subTitle" idx="1"/>
          </p:nvPr>
        </p:nvSpPr>
        <p:spPr/>
        <p:txBody>
          <a:bodyPr>
            <a:normAutofit/>
          </a:bodyPr>
          <a:lstStyle/>
          <a:p>
            <a:r>
              <a:rPr lang="en-US" sz="2000" dirty="0"/>
              <a:t>Focusing </a:t>
            </a:r>
            <a:r>
              <a:rPr lang="en-US" sz="2000"/>
              <a:t>Federal </a:t>
            </a:r>
            <a:r>
              <a:rPr lang="en-US" sz="2000" smtClean="0"/>
              <a:t>Investments </a:t>
            </a:r>
            <a:r>
              <a:rPr lang="en-US" sz="2000" dirty="0"/>
              <a:t>in Science, Technology, Engineering and Math</a:t>
            </a:r>
          </a:p>
          <a:p>
            <a:endParaRPr lang="en-US" dirty="0"/>
          </a:p>
        </p:txBody>
      </p:sp>
    </p:spTree>
    <p:extLst>
      <p:ext uri="{BB962C8B-B14F-4D97-AF65-F5344CB8AC3E}">
        <p14:creationId xmlns:p14="http://schemas.microsoft.com/office/powerpoint/2010/main" val="36280550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dirty="0"/>
              <a:t>Radiation Shield</a:t>
            </a:r>
          </a:p>
        </p:txBody>
      </p:sp>
      <p:sp>
        <p:nvSpPr>
          <p:cNvPr id="3" name="Content Placeholder 2"/>
          <p:cNvSpPr>
            <a:spLocks noGrp="1"/>
          </p:cNvSpPr>
          <p:nvPr>
            <p:ph sz="half" idx="1"/>
          </p:nvPr>
        </p:nvSpPr>
        <p:spPr/>
        <p:txBody>
          <a:bodyPr>
            <a:normAutofit fontScale="77500" lnSpcReduction="20000"/>
          </a:bodyPr>
          <a:lstStyle/>
          <a:p>
            <a:r>
              <a:rPr lang="en-US" dirty="0"/>
              <a:t>Build a shielding device to protect astronauts and equipment from space radiation</a:t>
            </a:r>
          </a:p>
          <a:p>
            <a:r>
              <a:rPr lang="en-US" dirty="0"/>
              <a:t>Students learn about the space environment, material properties and protective technologies</a:t>
            </a:r>
          </a:p>
          <a:p>
            <a:r>
              <a:rPr lang="en-US" dirty="0"/>
              <a:t>Shield must pass test for flexibility, ballistic impact, load bearing and immersion in water</a:t>
            </a:r>
          </a:p>
          <a:p>
            <a:r>
              <a:rPr lang="en-US" dirty="0"/>
              <a:t>Students produce a video explaining the process they used to build the shield</a:t>
            </a: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r="19136"/>
          <a:stretch/>
        </p:blipFill>
        <p:spPr>
          <a:xfrm>
            <a:off x="4495800" y="1786863"/>
            <a:ext cx="4527430" cy="2544896"/>
          </a:xfrm>
          <a:prstGeom prst="rect">
            <a:avLst/>
          </a:prstGeom>
        </p:spPr>
      </p:pic>
    </p:spTree>
    <p:extLst>
      <p:ext uri="{BB962C8B-B14F-4D97-AF65-F5344CB8AC3E}">
        <p14:creationId xmlns:p14="http://schemas.microsoft.com/office/powerpoint/2010/main" val="1517130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dirty="0"/>
              <a:t>Why Pressure Suits?</a:t>
            </a:r>
          </a:p>
        </p:txBody>
      </p:sp>
      <p:sp>
        <p:nvSpPr>
          <p:cNvPr id="3" name="Content Placeholder 2"/>
          <p:cNvSpPr>
            <a:spLocks noGrp="1"/>
          </p:cNvSpPr>
          <p:nvPr>
            <p:ph sz="half" idx="1"/>
          </p:nvPr>
        </p:nvSpPr>
        <p:spPr>
          <a:xfrm>
            <a:off x="495300" y="1524000"/>
            <a:ext cx="4000500" cy="3070622"/>
          </a:xfrm>
        </p:spPr>
        <p:txBody>
          <a:bodyPr>
            <a:noAutofit/>
          </a:bodyPr>
          <a:lstStyle/>
          <a:p>
            <a:r>
              <a:rPr lang="en-US" sz="1500" dirty="0"/>
              <a:t>Design a pressure suit that will protect pilots or astronauts from </a:t>
            </a:r>
            <a:r>
              <a:rPr lang="en-US" sz="1500" dirty="0" smtClean="0"/>
              <a:t>low-pressure </a:t>
            </a:r>
            <a:r>
              <a:rPr lang="en-US" sz="1500" dirty="0"/>
              <a:t>environments</a:t>
            </a:r>
          </a:p>
          <a:p>
            <a:r>
              <a:rPr lang="en-US" sz="1500" dirty="0"/>
              <a:t>Suit must completely surround a person and be constructed of materials not affected by a vacuum or low-pressure environment</a:t>
            </a:r>
          </a:p>
          <a:p>
            <a:r>
              <a:rPr lang="en-US" sz="1500" dirty="0"/>
              <a:t>Students learn about pressure, temperature and density – and how they vary with altitude</a:t>
            </a:r>
          </a:p>
          <a:p>
            <a:r>
              <a:rPr lang="en-US" sz="1500" dirty="0"/>
              <a:t>Students </a:t>
            </a:r>
            <a:r>
              <a:rPr lang="en-US" sz="1500" dirty="0" smtClean="0"/>
              <a:t>produce </a:t>
            </a:r>
            <a:r>
              <a:rPr lang="en-US" sz="1500" dirty="0"/>
              <a:t>a video detailing the process they used to design the pressure suit</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9451" r="9475"/>
          <a:stretch/>
        </p:blipFill>
        <p:spPr>
          <a:xfrm>
            <a:off x="4495800" y="1611459"/>
            <a:ext cx="4538932" cy="2544896"/>
          </a:xfrm>
          <a:prstGeom prst="rect">
            <a:avLst/>
          </a:prstGeom>
        </p:spPr>
      </p:pic>
    </p:spTree>
    <p:extLst>
      <p:ext uri="{BB962C8B-B14F-4D97-AF65-F5344CB8AC3E}">
        <p14:creationId xmlns:p14="http://schemas.microsoft.com/office/powerpoint/2010/main" val="13059125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dirty="0"/>
              <a:t>Packing Up for the Moon</a:t>
            </a:r>
          </a:p>
        </p:txBody>
      </p:sp>
      <p:sp>
        <p:nvSpPr>
          <p:cNvPr id="3" name="Content Placeholder 2"/>
          <p:cNvSpPr>
            <a:spLocks noGrp="1"/>
          </p:cNvSpPr>
          <p:nvPr>
            <p:ph sz="half" idx="1"/>
          </p:nvPr>
        </p:nvSpPr>
        <p:spPr>
          <a:xfrm>
            <a:off x="457200" y="1524000"/>
            <a:ext cx="4038600" cy="3200400"/>
          </a:xfrm>
        </p:spPr>
        <p:txBody>
          <a:bodyPr>
            <a:normAutofit fontScale="77500" lnSpcReduction="20000"/>
          </a:bodyPr>
          <a:lstStyle/>
          <a:p>
            <a:r>
              <a:rPr lang="en-US" dirty="0"/>
              <a:t>Design and develop a plant growth chamber that could be used to grow plants on the moon</a:t>
            </a:r>
          </a:p>
          <a:p>
            <a:r>
              <a:rPr lang="en-US" dirty="0"/>
              <a:t>Chamber requires systems that provide light, temperature control, water, nutrient delivery and power</a:t>
            </a:r>
          </a:p>
          <a:p>
            <a:r>
              <a:rPr lang="en-US" dirty="0"/>
              <a:t>Students learn about design criteria and constraints, and how the lunar environment differs from earth’s</a:t>
            </a:r>
          </a:p>
          <a:p>
            <a:r>
              <a:rPr lang="en-US" dirty="0"/>
              <a:t>Students produce a video about the process followed to design the plant growth chamber</a:t>
            </a: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4730" t="325" r="20136" b="-325"/>
          <a:stretch/>
        </p:blipFill>
        <p:spPr>
          <a:xfrm>
            <a:off x="4495800" y="1524000"/>
            <a:ext cx="4544683" cy="2749500"/>
          </a:xfrm>
          <a:prstGeom prst="rect">
            <a:avLst/>
          </a:prstGeom>
        </p:spPr>
      </p:pic>
    </p:spTree>
    <p:extLst>
      <p:ext uri="{BB962C8B-B14F-4D97-AF65-F5344CB8AC3E}">
        <p14:creationId xmlns:p14="http://schemas.microsoft.com/office/powerpoint/2010/main" val="19222416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dirty="0"/>
              <a:t>Design a Crew Exploration Vehicle</a:t>
            </a:r>
          </a:p>
        </p:txBody>
      </p:sp>
      <p:sp>
        <p:nvSpPr>
          <p:cNvPr id="3" name="Content Placeholder 2"/>
          <p:cNvSpPr>
            <a:spLocks noGrp="1"/>
          </p:cNvSpPr>
          <p:nvPr>
            <p:ph sz="half" idx="1"/>
          </p:nvPr>
        </p:nvSpPr>
        <p:spPr>
          <a:xfrm>
            <a:off x="457200" y="1524000"/>
            <a:ext cx="4038600" cy="3225800"/>
          </a:xfrm>
        </p:spPr>
        <p:txBody>
          <a:bodyPr>
            <a:normAutofit/>
          </a:bodyPr>
          <a:lstStyle/>
          <a:p>
            <a:r>
              <a:rPr lang="en-US" sz="1600" dirty="0"/>
              <a:t>Design and construct a Crew Exploration Vehicle (CEV) to carry two toy astronauts as well as meet designated size and weight constraints</a:t>
            </a:r>
          </a:p>
          <a:p>
            <a:r>
              <a:rPr lang="en-US" sz="1600" dirty="0"/>
              <a:t>Toy astronauts must stay in their seats during drop tests and be able to enter and exit the CEV through a designated hatch</a:t>
            </a:r>
          </a:p>
          <a:p>
            <a:r>
              <a:rPr lang="en-US" sz="1600" dirty="0"/>
              <a:t>Students learn about the design process, troubleshooting, invention and innovation</a:t>
            </a:r>
          </a:p>
          <a:p>
            <a:r>
              <a:rPr lang="en-US" sz="1600" dirty="0"/>
              <a:t>Students design a video describing the design and testing they used to build the CEV</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6074" r="18795"/>
          <a:stretch/>
        </p:blipFill>
        <p:spPr>
          <a:xfrm>
            <a:off x="4572000" y="1713751"/>
            <a:ext cx="4448113" cy="2691119"/>
          </a:xfrm>
          <a:prstGeom prst="rect">
            <a:avLst/>
          </a:prstGeom>
        </p:spPr>
      </p:pic>
    </p:spTree>
    <p:extLst>
      <p:ext uri="{BB962C8B-B14F-4D97-AF65-F5344CB8AC3E}">
        <p14:creationId xmlns:p14="http://schemas.microsoft.com/office/powerpoint/2010/main" val="26796873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dirty="0"/>
              <a:t>Program Recognition</a:t>
            </a:r>
          </a:p>
        </p:txBody>
      </p:sp>
      <p:sp>
        <p:nvSpPr>
          <p:cNvPr id="3" name="Content Placeholder 2"/>
          <p:cNvSpPr>
            <a:spLocks noGrp="1"/>
          </p:cNvSpPr>
          <p:nvPr>
            <p:ph idx="1"/>
          </p:nvPr>
        </p:nvSpPr>
        <p:spPr>
          <a:xfrm>
            <a:off x="457200" y="1611086"/>
            <a:ext cx="7346272" cy="2983536"/>
          </a:xfrm>
        </p:spPr>
        <p:txBody>
          <a:bodyPr>
            <a:normAutofit/>
          </a:bodyPr>
          <a:lstStyle/>
          <a:p>
            <a:r>
              <a:rPr lang="en-US" dirty="0"/>
              <a:t>Department of Education leaders and NASA scientists and engineers select student videos to be highlighted in a live Web event at the close of the program</a:t>
            </a:r>
          </a:p>
        </p:txBody>
      </p:sp>
    </p:spTree>
    <p:extLst>
      <p:ext uri="{BB962C8B-B14F-4D97-AF65-F5344CB8AC3E}">
        <p14:creationId xmlns:p14="http://schemas.microsoft.com/office/powerpoint/2010/main" val="33205195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542611" y="1215851"/>
            <a:ext cx="8279842" cy="3322812"/>
          </a:xfrm>
        </p:spPr>
        <p:txBody>
          <a:bodyPr>
            <a:normAutofit fontScale="62500" lnSpcReduction="20000"/>
          </a:bodyPr>
          <a:lstStyle/>
          <a:p>
            <a:pPr marL="0" indent="0" algn="ctr">
              <a:buNone/>
            </a:pPr>
            <a:r>
              <a:rPr lang="en-US" sz="5100" dirty="0"/>
              <a:t>This presentation was produced under an Interagency Agreement (IAA) between the U.S. Department of Education and the National Aeronautics and Space Administration (NASA), </a:t>
            </a:r>
            <a:br>
              <a:rPr lang="en-US" sz="5100" dirty="0"/>
            </a:br>
            <a:r>
              <a:rPr lang="en-US" sz="5100" dirty="0"/>
              <a:t>IAA ED-ESE-14-J-0013. </a:t>
            </a:r>
          </a:p>
          <a:p>
            <a:pPr marL="0" indent="0" algn="ctr">
              <a:buNone/>
            </a:pPr>
            <a:endParaRPr lang="en-US" sz="2900" dirty="0"/>
          </a:p>
          <a:p>
            <a:pPr marL="0" indent="0" algn="ctr">
              <a:buNone/>
            </a:pPr>
            <a:r>
              <a:rPr lang="en-US" sz="2900" i="1" dirty="0"/>
              <a:t>The contents of this presentation do not necessarily represent the policies or views of the U.S. Department of Education, nor do they imply endorsement by the U.S. Department of Education of any product, service or enterprise mentioned herein.</a:t>
            </a:r>
          </a:p>
          <a:p>
            <a:pPr marL="0" indent="0">
              <a:buNone/>
            </a:pPr>
            <a:endParaRPr lang="en-US" dirty="0"/>
          </a:p>
        </p:txBody>
      </p:sp>
    </p:spTree>
    <p:extLst>
      <p:ext uri="{BB962C8B-B14F-4D97-AF65-F5344CB8AC3E}">
        <p14:creationId xmlns:p14="http://schemas.microsoft.com/office/powerpoint/2010/main" val="380955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21st Century Community Learning Centers Program</a:t>
            </a:r>
          </a:p>
        </p:txBody>
      </p:sp>
      <p:sp>
        <p:nvSpPr>
          <p:cNvPr id="3" name="Content Placeholder 2"/>
          <p:cNvSpPr>
            <a:spLocks noGrp="1"/>
          </p:cNvSpPr>
          <p:nvPr>
            <p:ph idx="1"/>
          </p:nvPr>
        </p:nvSpPr>
        <p:spPr/>
        <p:txBody>
          <a:bodyPr/>
          <a:lstStyle/>
          <a:p>
            <a:r>
              <a:rPr lang="en-US" dirty="0"/>
              <a:t>Reaches students in high-poverty and low-performing schools</a:t>
            </a:r>
          </a:p>
          <a:p>
            <a:r>
              <a:rPr lang="en-US" dirty="0"/>
              <a:t>Offers enrichment activities during non-school hours and expanded learning time to complement regular academic programs</a:t>
            </a:r>
          </a:p>
          <a:p>
            <a:r>
              <a:rPr lang="en-US" dirty="0"/>
              <a:t>Provides educational services to families of participating </a:t>
            </a:r>
            <a:r>
              <a:rPr lang="en-US" dirty="0" smtClean="0"/>
              <a:t>students</a:t>
            </a:r>
            <a:endParaRPr lang="en-US" dirty="0"/>
          </a:p>
        </p:txBody>
      </p:sp>
    </p:spTree>
    <p:extLst>
      <p:ext uri="{BB962C8B-B14F-4D97-AF65-F5344CB8AC3E}">
        <p14:creationId xmlns:p14="http://schemas.microsoft.com/office/powerpoint/2010/main" val="2223408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354" y="1050732"/>
            <a:ext cx="8862646" cy="588678"/>
          </a:xfrm>
        </p:spPr>
        <p:txBody>
          <a:bodyPr>
            <a:normAutofit fontScale="90000"/>
          </a:bodyPr>
          <a:lstStyle/>
          <a:p>
            <a:r>
              <a:rPr lang="en-US" dirty="0"/>
              <a:t>STEM – Science, Technology, Engineering and Math: Education for Global Leadership</a:t>
            </a:r>
          </a:p>
        </p:txBody>
      </p:sp>
      <p:sp>
        <p:nvSpPr>
          <p:cNvPr id="3" name="Content Placeholder 2"/>
          <p:cNvSpPr>
            <a:spLocks noGrp="1"/>
          </p:cNvSpPr>
          <p:nvPr>
            <p:ph idx="1"/>
          </p:nvPr>
        </p:nvSpPr>
        <p:spPr>
          <a:xfrm>
            <a:off x="457200" y="1784412"/>
            <a:ext cx="8229600" cy="2810210"/>
          </a:xfrm>
        </p:spPr>
        <p:txBody>
          <a:bodyPr/>
          <a:lstStyle/>
          <a:p>
            <a:r>
              <a:rPr lang="en-US" dirty="0"/>
              <a:t>Cohesive national strategy</a:t>
            </a:r>
          </a:p>
          <a:p>
            <a:r>
              <a:rPr lang="en-US" dirty="0"/>
              <a:t>Engages the public and youth with STEM via real-world connections to STEM content and professionals</a:t>
            </a:r>
          </a:p>
          <a:p>
            <a:r>
              <a:rPr lang="en-US" dirty="0"/>
              <a:t>Serves groups historically underrepresented in STEM fields</a:t>
            </a:r>
          </a:p>
          <a:p>
            <a:r>
              <a:rPr lang="en-US" dirty="0"/>
              <a:t>Leverages out-of-school time, a critical pathway for engaging students in STEM </a:t>
            </a:r>
            <a:r>
              <a:rPr lang="en-US" dirty="0" smtClean="0"/>
              <a:t>fields</a:t>
            </a:r>
            <a:endParaRPr lang="en-US" dirty="0"/>
          </a:p>
        </p:txBody>
      </p:sp>
    </p:spTree>
    <p:extLst>
      <p:ext uri="{BB962C8B-B14F-4D97-AF65-F5344CB8AC3E}">
        <p14:creationId xmlns:p14="http://schemas.microsoft.com/office/powerpoint/2010/main" val="3727531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Interagency Partnerships</a:t>
            </a:r>
            <a:endParaRPr lang="en-US" dirty="0"/>
          </a:p>
        </p:txBody>
      </p:sp>
      <p:sp>
        <p:nvSpPr>
          <p:cNvPr id="3" name="Content Placeholder 2"/>
          <p:cNvSpPr>
            <a:spLocks noGrp="1"/>
          </p:cNvSpPr>
          <p:nvPr>
            <p:ph idx="1"/>
          </p:nvPr>
        </p:nvSpPr>
        <p:spPr/>
        <p:txBody>
          <a:bodyPr/>
          <a:lstStyle/>
          <a:p>
            <a:r>
              <a:rPr lang="en-US" dirty="0"/>
              <a:t>Offer authentic STEM content and experiences to participating students</a:t>
            </a:r>
          </a:p>
          <a:p>
            <a:r>
              <a:rPr lang="en-US" dirty="0"/>
              <a:t>Provide opportunities to engage with STEM subject matter experts</a:t>
            </a:r>
          </a:p>
          <a:p>
            <a:r>
              <a:rPr lang="en-US" dirty="0"/>
              <a:t>Effectively leverage the impact of multiple </a:t>
            </a:r>
            <a:r>
              <a:rPr lang="en-US" dirty="0" smtClean="0"/>
              <a:t>federal </a:t>
            </a:r>
            <a:r>
              <a:rPr lang="en-US" dirty="0"/>
              <a:t>STEM education </a:t>
            </a:r>
            <a:r>
              <a:rPr lang="en-US" dirty="0" smtClean="0"/>
              <a:t>investments</a:t>
            </a:r>
            <a:endParaRPr lang="en-US" dirty="0"/>
          </a:p>
        </p:txBody>
      </p:sp>
    </p:spTree>
    <p:extLst>
      <p:ext uri="{BB962C8B-B14F-4D97-AF65-F5344CB8AC3E}">
        <p14:creationId xmlns:p14="http://schemas.microsoft.com/office/powerpoint/2010/main" val="11847489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dirty="0"/>
              <a:t>NASA Collaboration</a:t>
            </a:r>
          </a:p>
        </p:txBody>
      </p:sp>
      <p:sp>
        <p:nvSpPr>
          <p:cNvPr id="3" name="Content Placeholder 2"/>
          <p:cNvSpPr>
            <a:spLocks noGrp="1"/>
          </p:cNvSpPr>
          <p:nvPr>
            <p:ph idx="1"/>
          </p:nvPr>
        </p:nvSpPr>
        <p:spPr/>
        <p:txBody>
          <a:bodyPr>
            <a:noAutofit/>
          </a:bodyPr>
          <a:lstStyle/>
          <a:p>
            <a:r>
              <a:rPr lang="en-US" sz="2400" dirty="0"/>
              <a:t>Student teams develop solutions to challenges being addressed by NASA scientists and engineers</a:t>
            </a:r>
          </a:p>
          <a:p>
            <a:r>
              <a:rPr lang="en-US" sz="2400" dirty="0"/>
              <a:t>6 challenges offered </a:t>
            </a:r>
          </a:p>
          <a:p>
            <a:r>
              <a:rPr lang="en-US" sz="2400" dirty="0"/>
              <a:t>Students interact with NASA scientists and engineers, through “virtual office hours”</a:t>
            </a:r>
          </a:p>
          <a:p>
            <a:r>
              <a:rPr lang="en-US" sz="2400" dirty="0"/>
              <a:t>2013 – 20 sites across three states</a:t>
            </a:r>
          </a:p>
          <a:p>
            <a:r>
              <a:rPr lang="en-US" sz="2400" dirty="0"/>
              <a:t>2015 – 80 sites across 10 states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98784" y="765317"/>
            <a:ext cx="928688" cy="928688"/>
          </a:xfrm>
          <a:prstGeom prst="rect">
            <a:avLst/>
          </a:prstGeom>
          <a:effectLst>
            <a:outerShdw blurRad="50800" dist="38100" dir="13500000" algn="br" rotWithShape="0">
              <a:prstClr val="black">
                <a:alpha val="40000"/>
              </a:prstClr>
            </a:outerShdw>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33328" y="800003"/>
            <a:ext cx="859316" cy="859316"/>
          </a:xfrm>
          <a:prstGeom prst="rect">
            <a:avLst/>
          </a:prstGeom>
          <a:effectLst>
            <a:outerShdw blurRad="50800" dist="38100" dir="13500000" algn="br" rotWithShape="0">
              <a:prstClr val="black">
                <a:alpha val="40000"/>
              </a:prstClr>
            </a:outerShdw>
          </a:effectLst>
        </p:spPr>
      </p:pic>
    </p:spTree>
    <p:extLst>
      <p:ext uri="{BB962C8B-B14F-4D97-AF65-F5344CB8AC3E}">
        <p14:creationId xmlns:p14="http://schemas.microsoft.com/office/powerpoint/2010/main" val="33989932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dirty="0"/>
              <a:t>The 6 Challenges</a:t>
            </a:r>
          </a:p>
        </p:txBody>
      </p:sp>
      <p:sp>
        <p:nvSpPr>
          <p:cNvPr id="3" name="Content Placeholder 2"/>
          <p:cNvSpPr>
            <a:spLocks noGrp="1"/>
          </p:cNvSpPr>
          <p:nvPr>
            <p:ph sz="half" idx="1"/>
          </p:nvPr>
        </p:nvSpPr>
        <p:spPr>
          <a:xfrm>
            <a:off x="457199" y="1524000"/>
            <a:ext cx="5210355" cy="3070622"/>
          </a:xfrm>
        </p:spPr>
        <p:txBody>
          <a:bodyPr>
            <a:normAutofit/>
          </a:bodyPr>
          <a:lstStyle/>
          <a:p>
            <a:pPr marL="385763" indent="-385763">
              <a:buFont typeface="+mj-lt"/>
              <a:buAutoNum type="arabicPeriod"/>
            </a:pPr>
            <a:r>
              <a:rPr lang="en-US" dirty="0"/>
              <a:t>Parachuting Onto Mars</a:t>
            </a:r>
          </a:p>
          <a:p>
            <a:pPr marL="385763" indent="-385763">
              <a:buFont typeface="+mj-lt"/>
              <a:buAutoNum type="arabicPeriod"/>
            </a:pPr>
            <a:r>
              <a:rPr lang="en-US" dirty="0"/>
              <a:t>Spaced Out Sports</a:t>
            </a:r>
          </a:p>
          <a:p>
            <a:pPr marL="385763" indent="-385763">
              <a:buFont typeface="+mj-lt"/>
              <a:buAutoNum type="arabicPeriod"/>
            </a:pPr>
            <a:r>
              <a:rPr lang="en-US" dirty="0"/>
              <a:t>Radiation Shield</a:t>
            </a:r>
          </a:p>
          <a:p>
            <a:pPr marL="385763" indent="-385763">
              <a:buFont typeface="+mj-lt"/>
              <a:buAutoNum type="arabicPeriod"/>
            </a:pPr>
            <a:r>
              <a:rPr lang="en-US" dirty="0"/>
              <a:t>Why Pressure </a:t>
            </a:r>
            <a:r>
              <a:rPr lang="en-US" dirty="0" smtClean="0"/>
              <a:t>Suits?</a:t>
            </a:r>
            <a:endParaRPr lang="en-US" dirty="0"/>
          </a:p>
          <a:p>
            <a:pPr marL="385763" indent="-385763">
              <a:buFont typeface="+mj-lt"/>
              <a:buAutoNum type="arabicPeriod"/>
            </a:pPr>
            <a:r>
              <a:rPr lang="en-US" dirty="0"/>
              <a:t>Packing Up for the Moon</a:t>
            </a:r>
          </a:p>
          <a:p>
            <a:pPr marL="385763" indent="-385763">
              <a:buFont typeface="+mj-lt"/>
              <a:buAutoNum type="arabicPeriod"/>
            </a:pPr>
            <a:r>
              <a:rPr lang="en-US" dirty="0"/>
              <a:t>Design a Crew Exploration Vehicle</a:t>
            </a:r>
          </a:p>
        </p:txBody>
      </p:sp>
      <p:pic>
        <p:nvPicPr>
          <p:cNvPr id="9" name="Content Placeholder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02666" y="1002877"/>
            <a:ext cx="1043437" cy="896990"/>
          </a:xfrm>
          <a:effectLst>
            <a:outerShdw blurRad="50800" dist="38100" dir="13500000" algn="br" rotWithShape="0">
              <a:prstClr val="black">
                <a:alpha val="40000"/>
              </a:prstClr>
            </a:outerShdw>
          </a:effectLst>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7498" y="1442279"/>
            <a:ext cx="995133" cy="855465"/>
          </a:xfrm>
          <a:prstGeom prst="rect">
            <a:avLst/>
          </a:prstGeom>
          <a:effectLst>
            <a:outerShdw blurRad="50800" dist="38100" dir="13500000" algn="br" rotWithShape="0">
              <a:prstClr val="black">
                <a:alpha val="40000"/>
              </a:prstClr>
            </a:outerShdw>
          </a:effectLst>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93527" y="1870011"/>
            <a:ext cx="995133" cy="855465"/>
          </a:xfrm>
          <a:prstGeom prst="rect">
            <a:avLst/>
          </a:prstGeom>
          <a:effectLst>
            <a:outerShdw blurRad="50800" dist="38100" dir="13500000" algn="br" rotWithShape="0">
              <a:prstClr val="black">
                <a:alpha val="40000"/>
              </a:prstClr>
            </a:outerShdw>
          </a:effectLst>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52631" y="2308014"/>
            <a:ext cx="1013805" cy="871517"/>
          </a:xfrm>
          <a:prstGeom prst="rect">
            <a:avLst/>
          </a:prstGeom>
          <a:effectLst>
            <a:outerShdw blurRad="50800" dist="38100" dir="13500000" algn="br" rotWithShape="0">
              <a:prstClr val="black">
                <a:alpha val="40000"/>
              </a:prstClr>
            </a:outerShdw>
          </a:effectLst>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84783" y="2789430"/>
            <a:ext cx="963305" cy="828104"/>
          </a:xfrm>
          <a:prstGeom prst="rect">
            <a:avLst/>
          </a:prstGeom>
          <a:effectLst>
            <a:outerShdw blurRad="50800" dist="38100" dir="13500000" algn="br" rotWithShape="0">
              <a:prstClr val="black">
                <a:alpha val="40000"/>
              </a:prstClr>
            </a:outerShdw>
          </a:effectLst>
        </p:spPr>
      </p:pic>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35980" y="3179531"/>
            <a:ext cx="1015533" cy="873002"/>
          </a:xfrm>
          <a:prstGeom prst="rect">
            <a:avLst/>
          </a:prstGeom>
          <a:effectLst>
            <a:outerShdw blurRad="50800" dist="38100" dir="13500000" algn="br" rotWithShape="0">
              <a:prstClr val="black">
                <a:alpha val="40000"/>
              </a:prstClr>
            </a:outerShdw>
          </a:effectLst>
        </p:spPr>
      </p:pic>
    </p:spTree>
    <p:extLst>
      <p:ext uri="{BB962C8B-B14F-4D97-AF65-F5344CB8AC3E}">
        <p14:creationId xmlns:p14="http://schemas.microsoft.com/office/powerpoint/2010/main" val="2862385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dirty="0"/>
              <a:t>Parachuting Onto Mars</a:t>
            </a:r>
          </a:p>
        </p:txBody>
      </p:sp>
      <p:sp>
        <p:nvSpPr>
          <p:cNvPr id="3" name="Content Placeholder 2"/>
          <p:cNvSpPr>
            <a:spLocks noGrp="1"/>
          </p:cNvSpPr>
          <p:nvPr>
            <p:ph sz="half" idx="1"/>
          </p:nvPr>
        </p:nvSpPr>
        <p:spPr/>
        <p:txBody>
          <a:bodyPr>
            <a:noAutofit/>
          </a:bodyPr>
          <a:lstStyle/>
          <a:p>
            <a:r>
              <a:rPr lang="en-US" sz="1700" dirty="0"/>
              <a:t>Build a drag device, like a parachute, to slow the descent of a spacecraft or probe and protect its cargo for a successful landing</a:t>
            </a:r>
          </a:p>
          <a:p>
            <a:r>
              <a:rPr lang="en-US" sz="1700" dirty="0"/>
              <a:t>Must protect the cargo bay when dropped from a height of at least 2 meters</a:t>
            </a:r>
          </a:p>
          <a:p>
            <a:r>
              <a:rPr lang="en-US" sz="1700" dirty="0"/>
              <a:t>Students learn about design, surface area, mass, descent time</a:t>
            </a:r>
          </a:p>
          <a:p>
            <a:r>
              <a:rPr lang="en-US" sz="1700" dirty="0"/>
              <a:t>Students create a video featuring the process they used to design the device</a:t>
            </a:r>
          </a:p>
        </p:txBody>
      </p:sp>
      <p:pic>
        <p:nvPicPr>
          <p:cNvPr id="6" name="Content Placeholder 5"/>
          <p:cNvPicPr>
            <a:picLocks noGrp="1" noChangeAspect="1"/>
          </p:cNvPicPr>
          <p:nvPr>
            <p:ph sz="half" idx="2"/>
          </p:nvPr>
        </p:nvPicPr>
        <p:blipFill rotWithShape="1">
          <a:blip r:embed="rId2">
            <a:extLst>
              <a:ext uri="{28A0092B-C50C-407E-A947-70E740481C1C}">
                <a14:useLocalDpi xmlns:a14="http://schemas.microsoft.com/office/drawing/2010/main" val="0"/>
              </a:ext>
            </a:extLst>
          </a:blip>
          <a:stretch/>
        </p:blipFill>
        <p:spPr>
          <a:xfrm>
            <a:off x="4495800" y="1709274"/>
            <a:ext cx="4511726" cy="2006213"/>
          </a:xfrm>
        </p:spPr>
      </p:pic>
    </p:spTree>
    <p:extLst>
      <p:ext uri="{BB962C8B-B14F-4D97-AF65-F5344CB8AC3E}">
        <p14:creationId xmlns:p14="http://schemas.microsoft.com/office/powerpoint/2010/main" val="19747458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dirty="0"/>
              <a:t>Spaced Out Sports</a:t>
            </a:r>
          </a:p>
        </p:txBody>
      </p:sp>
      <p:sp>
        <p:nvSpPr>
          <p:cNvPr id="3" name="Content Placeholder 2"/>
          <p:cNvSpPr>
            <a:spLocks noGrp="1"/>
          </p:cNvSpPr>
          <p:nvPr>
            <p:ph sz="half" idx="1"/>
          </p:nvPr>
        </p:nvSpPr>
        <p:spPr>
          <a:xfrm>
            <a:off x="457200" y="1524000"/>
            <a:ext cx="4038600" cy="3263900"/>
          </a:xfrm>
        </p:spPr>
        <p:txBody>
          <a:bodyPr>
            <a:normAutofit fontScale="85000" lnSpcReduction="20000"/>
          </a:bodyPr>
          <a:lstStyle/>
          <a:p>
            <a:r>
              <a:rPr lang="en-US" dirty="0"/>
              <a:t>Design a sports game to be used by astronauts on the International Space Station</a:t>
            </a:r>
          </a:p>
          <a:p>
            <a:r>
              <a:rPr lang="en-US" dirty="0"/>
              <a:t>Focus of the game is a projectile launched toward a goal positioned at least 2 meters away in a microgravity environment</a:t>
            </a:r>
          </a:p>
          <a:p>
            <a:r>
              <a:rPr lang="en-US" dirty="0"/>
              <a:t>Students learn about and apply Newton’s Laws of Motion</a:t>
            </a:r>
          </a:p>
          <a:p>
            <a:r>
              <a:rPr lang="en-US" dirty="0"/>
              <a:t>Students create a video on the process they used to design the game</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r="17529"/>
          <a:stretch/>
        </p:blipFill>
        <p:spPr>
          <a:xfrm>
            <a:off x="4554526" y="1524000"/>
            <a:ext cx="4530747" cy="2497191"/>
          </a:xfrm>
          <a:prstGeom prst="rect">
            <a:avLst/>
          </a:prstGeom>
        </p:spPr>
      </p:pic>
    </p:spTree>
    <p:extLst>
      <p:ext uri="{BB962C8B-B14F-4D97-AF65-F5344CB8AC3E}">
        <p14:creationId xmlns:p14="http://schemas.microsoft.com/office/powerpoint/2010/main" val="34881637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319AC10AADF7459E43BE7642EFCF67" ma:contentTypeVersion="0" ma:contentTypeDescription="Create a new document." ma:contentTypeScope="" ma:versionID="ce14300c086b45deaf72354093551d6c">
  <xsd:schema xmlns:xsd="http://www.w3.org/2001/XMLSchema" xmlns:xs="http://www.w3.org/2001/XMLSchema" xmlns:p="http://schemas.microsoft.com/office/2006/metadata/properties" targetNamespace="http://schemas.microsoft.com/office/2006/metadata/properties" ma:root="true" ma:fieldsID="d15787acf22db4e4c0ac8b858fca640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6665857-873E-41D2-83D1-460B909ADF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3.xml><?xml version="1.0" encoding="utf-8"?>
<ds:datastoreItem xmlns:ds="http://schemas.openxmlformats.org/officeDocument/2006/customXml" ds:itemID="{7B6F2769-7194-4217-93D3-3AF3A4742282}">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FNEMasterTemplateForThemePreview.pptx</Template>
  <TotalTime>167</TotalTime>
  <Words>658</Words>
  <Application>Microsoft Office PowerPoint</Application>
  <PresentationFormat>On-screen Show (16:9)</PresentationFormat>
  <Paragraphs>64</Paragraphs>
  <Slides>14</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Partners for 21st Century Learning</vt:lpstr>
      <vt:lpstr>PowerPoint Presentation</vt:lpstr>
      <vt:lpstr>21st Century Community Learning Centers Program</vt:lpstr>
      <vt:lpstr>STEM – Science, Technology, Engineering and Math: Education for Global Leadership</vt:lpstr>
      <vt:lpstr>Interagency Partnerships</vt:lpstr>
      <vt:lpstr>NASA Collaboration</vt:lpstr>
      <vt:lpstr>The 6 Challenges</vt:lpstr>
      <vt:lpstr>Parachuting Onto Mars</vt:lpstr>
      <vt:lpstr>Spaced Out Sports</vt:lpstr>
      <vt:lpstr>Radiation Shield</vt:lpstr>
      <vt:lpstr>Why Pressure Suits?</vt:lpstr>
      <vt:lpstr>Packing Up for the Moon</vt:lpstr>
      <vt:lpstr>Design a Crew Exploration Vehicle</vt:lpstr>
      <vt:lpstr>Program Recognition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Sean Grobe</cp:lastModifiedBy>
  <cp:revision>47</cp:revision>
  <dcterms:created xsi:type="dcterms:W3CDTF">2010-04-12T23:12:02Z</dcterms:created>
  <dcterms:modified xsi:type="dcterms:W3CDTF">2015-04-16T15:17:51Z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0x0101000E319AC10AADF7459E43BE7642EFCF67</vt:lpwstr>
  </property>
</Properties>
</file>