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sldIdLst>
    <p:sldId id="262" r:id="rId5"/>
    <p:sldId id="263" r:id="rId6"/>
    <p:sldId id="267" r:id="rId7"/>
    <p:sldId id="268" r:id="rId8"/>
    <p:sldId id="269" r:id="rId9"/>
    <p:sldId id="270" r:id="rId10"/>
    <p:sldId id="271" r:id="rId11"/>
    <p:sldId id="272" r:id="rId12"/>
    <p:sldId id="273" r:id="rId13"/>
    <p:sldId id="274" r:id="rId14"/>
    <p:sldId id="275" r:id="rId15"/>
    <p:sldId id="276" r:id="rId16"/>
    <p:sldId id="277" r:id="rId17"/>
    <p:sldId id="278" r:id="rId1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04" d="100"/>
          <a:sy n="104" d="100"/>
        </p:scale>
        <p:origin x="126" y="11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0" y="4746383"/>
            <a:ext cx="9144000" cy="614182"/>
          </a:xfrm>
        </p:spPr>
        <p:txBody>
          <a:bodyPr/>
          <a:lstStyle>
            <a:lvl1pPr algn="ctr">
              <a:defRPr>
                <a:solidFill>
                  <a:schemeClr val="bg1"/>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0" y="5360565"/>
            <a:ext cx="9144000" cy="912913"/>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5" name="Footer Placeholder 4"/>
          <p:cNvSpPr>
            <a:spLocks noGrp="1"/>
          </p:cNvSpPr>
          <p:nvPr>
            <p:ph type="ftr" sz="quarter" idx="11"/>
          </p:nvPr>
        </p:nvSpPr>
        <p:spPr>
          <a:xfrm>
            <a:off x="1524293" y="6352997"/>
            <a:ext cx="3496518" cy="365125"/>
          </a:xfrm>
        </p:spPr>
        <p:txBody>
          <a:bodyPr/>
          <a:lstStyle/>
          <a:p>
            <a:endParaRPr lang="en-US" dirty="0"/>
          </a:p>
        </p:txBody>
      </p:sp>
    </p:spTree>
    <p:extLst>
      <p:ext uri="{BB962C8B-B14F-4D97-AF65-F5344CB8AC3E}">
        <p14:creationId xmlns:p14="http://schemas.microsoft.com/office/powerpoint/2010/main" val="126269633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32508" y="1290056"/>
            <a:ext cx="8811491" cy="654491"/>
          </a:xfrm>
        </p:spPr>
        <p:txBody>
          <a:bodyPr/>
          <a:lstStyle>
            <a:lvl1pPr algn="l">
              <a:defRPr/>
            </a:lvl1pPr>
          </a:lstStyle>
          <a:p>
            <a:r>
              <a:rPr lang="en-US" dirty="0" smtClean="0"/>
              <a:t>Click to edit Master title style</a:t>
            </a:r>
            <a:endParaRPr lang="en-US" dirty="0"/>
          </a:p>
        </p:txBody>
      </p:sp>
      <p:sp>
        <p:nvSpPr>
          <p:cNvPr id="3" name="Content Placeholder 2"/>
          <p:cNvSpPr>
            <a:spLocks noGrp="1"/>
          </p:cNvSpPr>
          <p:nvPr>
            <p:ph idx="1"/>
          </p:nvPr>
        </p:nvSpPr>
        <p:spPr>
          <a:xfrm>
            <a:off x="581890" y="1944547"/>
            <a:ext cx="8104909" cy="4181616"/>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84882403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457200" y="2037144"/>
            <a:ext cx="4038600" cy="4089019"/>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2037144"/>
            <a:ext cx="4038600" cy="4089019"/>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410157632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2044399"/>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684161"/>
            <a:ext cx="4040188" cy="342727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2044399"/>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684161"/>
            <a:ext cx="4041775" cy="342727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Footer Placeholder 7"/>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3275971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3"/>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901190714"/>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Only">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endParaRPr lang="en-US"/>
          </a:p>
        </p:txBody>
      </p:sp>
      <p:sp>
        <p:nvSpPr>
          <p:cNvPr id="6" name="Text Placeholder 5"/>
          <p:cNvSpPr>
            <a:spLocks noGrp="1"/>
          </p:cNvSpPr>
          <p:nvPr>
            <p:ph type="body" sz="quarter" idx="11"/>
          </p:nvPr>
        </p:nvSpPr>
        <p:spPr>
          <a:xfrm>
            <a:off x="301625" y="1377388"/>
            <a:ext cx="8610600" cy="4653526"/>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759584315"/>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34029418"/>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1342663"/>
            <a:ext cx="5486400" cy="33849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58627504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67854" y="1304785"/>
            <a:ext cx="8876145" cy="732359"/>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71055" y="2063187"/>
            <a:ext cx="8256255" cy="4059821"/>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Footer Placeholder 4"/>
          <p:cNvSpPr>
            <a:spLocks noGrp="1"/>
          </p:cNvSpPr>
          <p:nvPr>
            <p:ph type="ftr" sz="quarter" idx="3"/>
          </p:nvPr>
        </p:nvSpPr>
        <p:spPr>
          <a:xfrm>
            <a:off x="2418145" y="6356350"/>
            <a:ext cx="3496518"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Tree>
    <p:extLst>
      <p:ext uri="{BB962C8B-B14F-4D97-AF65-F5344CB8AC3E}">
        <p14:creationId xmlns:p14="http://schemas.microsoft.com/office/powerpoint/2010/main" val="85750017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4" r:id="rId5"/>
    <p:sldLayoutId id="2147483658" r:id="rId6"/>
    <p:sldLayoutId id="2147483655" r:id="rId7"/>
    <p:sldLayoutId id="2147483657" r:id="rId8"/>
  </p:sldLayoutIdLst>
  <p:timing>
    <p:tnLst>
      <p:par>
        <p:cTn id="1" dur="indefinite" restart="never" nodeType="tmRoot"/>
      </p:par>
    </p:tnLst>
  </p:timing>
  <p:txStyles>
    <p:titleStyle>
      <a:lvl1pPr algn="l" defTabSz="457200" rtl="0" eaLnBrk="1" latinLnBrk="0" hangingPunct="1">
        <a:spcBef>
          <a:spcPct val="0"/>
        </a:spcBef>
        <a:buNone/>
        <a:defRPr sz="3000" b="1" kern="1200">
          <a:solidFill>
            <a:schemeClr val="tx2"/>
          </a:solidFill>
          <a:effectLst>
            <a:outerShdw blurRad="50800" dist="38100" dir="5400000" algn="t" rotWithShape="0">
              <a:prstClr val="black">
                <a:alpha val="40000"/>
              </a:prstClr>
            </a:outerShdw>
          </a:effectLst>
          <a:latin typeface="+mj-lt"/>
          <a:ea typeface="+mj-ea"/>
          <a:cs typeface="+mj-cs"/>
        </a:defRPr>
      </a:lvl1pPr>
    </p:titleStyle>
    <p:bodyStyle>
      <a:lvl1pPr marL="342900" indent="-342900" algn="l" defTabSz="457200" rtl="0" eaLnBrk="1" latinLnBrk="0" hangingPunct="1">
        <a:spcBef>
          <a:spcPct val="20000"/>
        </a:spcBef>
        <a:buFont typeface="Arial"/>
        <a:buChar char="•"/>
        <a:defRPr sz="24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8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4400" b="0" dirty="0" smtClean="0"/>
              <a:t>Partners for 21st Century Learning</a:t>
            </a:r>
            <a:endParaRPr lang="en-US" sz="4400" b="0" dirty="0"/>
          </a:p>
        </p:txBody>
      </p:sp>
      <p:sp>
        <p:nvSpPr>
          <p:cNvPr id="3" name="Subtitle 2"/>
          <p:cNvSpPr>
            <a:spLocks noGrp="1"/>
          </p:cNvSpPr>
          <p:nvPr>
            <p:ph type="subTitle" idx="1"/>
          </p:nvPr>
        </p:nvSpPr>
        <p:spPr/>
        <p:txBody>
          <a:bodyPr/>
          <a:lstStyle/>
          <a:p>
            <a:r>
              <a:rPr lang="en-US" sz="2000" dirty="0"/>
              <a:t>Focusing </a:t>
            </a:r>
            <a:r>
              <a:rPr lang="en-US" sz="2000"/>
              <a:t>Federal </a:t>
            </a:r>
            <a:r>
              <a:rPr lang="en-US" sz="2000" smtClean="0"/>
              <a:t>Investments </a:t>
            </a:r>
            <a:r>
              <a:rPr lang="en-US" sz="2000" dirty="0"/>
              <a:t>in Science, Technology, Engineering</a:t>
            </a:r>
          </a:p>
          <a:p>
            <a:r>
              <a:rPr lang="en-US" sz="2000" dirty="0"/>
              <a:t>and Math</a:t>
            </a:r>
          </a:p>
          <a:p>
            <a:endParaRPr lang="en-US" dirty="0"/>
          </a:p>
        </p:txBody>
      </p:sp>
    </p:spTree>
    <p:extLst>
      <p:ext uri="{BB962C8B-B14F-4D97-AF65-F5344CB8AC3E}">
        <p14:creationId xmlns:p14="http://schemas.microsoft.com/office/powerpoint/2010/main" val="54348882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dirty="0" smtClean="0">
                <a:effectLst>
                  <a:outerShdw blurRad="50800" dist="38100" dir="5400000" algn="t" rotWithShape="0">
                    <a:prstClr val="black">
                      <a:alpha val="40000"/>
                    </a:prstClr>
                  </a:outerShdw>
                </a:effectLst>
              </a:rPr>
              <a:t>Radiation Shield</a:t>
            </a:r>
            <a:endParaRPr lang="en-US" dirty="0">
              <a:effectLst>
                <a:outerShdw blurRad="50800" dist="38100" dir="5400000" algn="t" rotWithShape="0">
                  <a:prstClr val="black">
                    <a:alpha val="40000"/>
                  </a:prstClr>
                </a:outerShdw>
              </a:effectLst>
            </a:endParaRPr>
          </a:p>
        </p:txBody>
      </p:sp>
      <p:sp>
        <p:nvSpPr>
          <p:cNvPr id="3" name="Content Placeholder 2"/>
          <p:cNvSpPr>
            <a:spLocks noGrp="1"/>
          </p:cNvSpPr>
          <p:nvPr>
            <p:ph idx="1"/>
          </p:nvPr>
        </p:nvSpPr>
        <p:spPr>
          <a:xfrm>
            <a:off x="581891" y="1944547"/>
            <a:ext cx="4066310" cy="4181616"/>
          </a:xfrm>
        </p:spPr>
        <p:txBody>
          <a:bodyPr>
            <a:normAutofit fontScale="85000" lnSpcReduction="10000"/>
          </a:bodyPr>
          <a:lstStyle/>
          <a:p>
            <a:r>
              <a:rPr lang="en-US" dirty="0"/>
              <a:t>Build a shielding device to protect astronauts and equipment from space radiation</a:t>
            </a:r>
          </a:p>
          <a:p>
            <a:r>
              <a:rPr lang="en-US" dirty="0"/>
              <a:t>Students learn about the space environment, material properties and protective technologies</a:t>
            </a:r>
          </a:p>
          <a:p>
            <a:r>
              <a:rPr lang="en-US" dirty="0"/>
              <a:t>Shield must pass test for flexibility, ballistic impact, load bearing and immersion in water</a:t>
            </a:r>
          </a:p>
          <a:p>
            <a:r>
              <a:rPr lang="en-US" dirty="0"/>
              <a:t>Students produce a video explaining the process they used to build the shield</a:t>
            </a:r>
          </a:p>
        </p:txBody>
      </p:sp>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r="41989"/>
          <a:stretch/>
        </p:blipFill>
        <p:spPr>
          <a:xfrm>
            <a:off x="4648200" y="2485490"/>
            <a:ext cx="4330547" cy="3393194"/>
          </a:xfrm>
          <a:prstGeom prst="rect">
            <a:avLst/>
          </a:prstGeom>
        </p:spPr>
      </p:pic>
    </p:spTree>
    <p:extLst>
      <p:ext uri="{BB962C8B-B14F-4D97-AF65-F5344CB8AC3E}">
        <p14:creationId xmlns:p14="http://schemas.microsoft.com/office/powerpoint/2010/main" val="235711127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dirty="0" smtClean="0">
                <a:effectLst>
                  <a:outerShdw blurRad="50800" dist="38100" dir="5400000" algn="t" rotWithShape="0">
                    <a:prstClr val="black">
                      <a:alpha val="40000"/>
                    </a:prstClr>
                  </a:outerShdw>
                </a:effectLst>
              </a:rPr>
              <a:t>Why Pressure Suits?</a:t>
            </a:r>
            <a:endParaRPr lang="en-US" dirty="0">
              <a:effectLst>
                <a:outerShdw blurRad="50800" dist="38100" dir="5400000" algn="t" rotWithShape="0">
                  <a:prstClr val="black">
                    <a:alpha val="40000"/>
                  </a:prstClr>
                </a:outerShdw>
              </a:effectLst>
            </a:endParaRPr>
          </a:p>
        </p:txBody>
      </p:sp>
      <p:sp>
        <p:nvSpPr>
          <p:cNvPr id="3" name="Content Placeholder 2"/>
          <p:cNvSpPr>
            <a:spLocks noGrp="1"/>
          </p:cNvSpPr>
          <p:nvPr>
            <p:ph idx="1"/>
          </p:nvPr>
        </p:nvSpPr>
        <p:spPr>
          <a:xfrm>
            <a:off x="581891" y="1944547"/>
            <a:ext cx="4066310" cy="4181616"/>
          </a:xfrm>
        </p:spPr>
        <p:txBody>
          <a:bodyPr>
            <a:normAutofit fontScale="85000" lnSpcReduction="10000"/>
          </a:bodyPr>
          <a:lstStyle/>
          <a:p>
            <a:r>
              <a:rPr lang="en-US" dirty="0"/>
              <a:t>Design a pressure suit that will protect pilots or astronauts </a:t>
            </a:r>
            <a:r>
              <a:rPr lang="en-US"/>
              <a:t>from </a:t>
            </a:r>
            <a:r>
              <a:rPr lang="en-US" smtClean="0"/>
              <a:t>low-pressure </a:t>
            </a:r>
            <a:r>
              <a:rPr lang="en-US" dirty="0"/>
              <a:t>environments</a:t>
            </a:r>
          </a:p>
          <a:p>
            <a:r>
              <a:rPr lang="en-US" dirty="0"/>
              <a:t>Suit must completely surround a person and be constructed of materials not affected by a vacuum or </a:t>
            </a:r>
            <a:r>
              <a:rPr lang="en-US" dirty="0" smtClean="0"/>
              <a:t>low-pressure </a:t>
            </a:r>
            <a:r>
              <a:rPr lang="en-US" dirty="0"/>
              <a:t>environment</a:t>
            </a:r>
          </a:p>
          <a:p>
            <a:r>
              <a:rPr lang="en-US" dirty="0" smtClean="0"/>
              <a:t>Students learn </a:t>
            </a:r>
            <a:r>
              <a:rPr lang="en-US" dirty="0"/>
              <a:t>about pressure, temperature and </a:t>
            </a:r>
            <a:r>
              <a:rPr lang="en-US" dirty="0" smtClean="0"/>
              <a:t>density – and how </a:t>
            </a:r>
            <a:r>
              <a:rPr lang="en-US" dirty="0"/>
              <a:t>they vary with altitude</a:t>
            </a:r>
          </a:p>
          <a:p>
            <a:r>
              <a:rPr lang="en-US" dirty="0"/>
              <a:t>Students </a:t>
            </a:r>
            <a:r>
              <a:rPr lang="en-US" dirty="0" smtClean="0"/>
              <a:t>produce </a:t>
            </a:r>
            <a:r>
              <a:rPr lang="en-US" dirty="0"/>
              <a:t>a video detailing the process they used to design the pressure suit</a:t>
            </a:r>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l="24982" r="17153"/>
          <a:stretch/>
        </p:blipFill>
        <p:spPr>
          <a:xfrm>
            <a:off x="4648200" y="2485490"/>
            <a:ext cx="4319530" cy="3393194"/>
          </a:xfrm>
          <a:prstGeom prst="rect">
            <a:avLst/>
          </a:prstGeom>
        </p:spPr>
      </p:pic>
    </p:spTree>
    <p:extLst>
      <p:ext uri="{BB962C8B-B14F-4D97-AF65-F5344CB8AC3E}">
        <p14:creationId xmlns:p14="http://schemas.microsoft.com/office/powerpoint/2010/main" val="419034064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dirty="0" smtClean="0">
                <a:effectLst>
                  <a:outerShdw blurRad="50800" dist="38100" dir="5400000" algn="t" rotWithShape="0">
                    <a:prstClr val="black">
                      <a:alpha val="40000"/>
                    </a:prstClr>
                  </a:outerShdw>
                </a:effectLst>
              </a:rPr>
              <a:t>Packing Up for the Moon</a:t>
            </a:r>
            <a:endParaRPr lang="en-US" dirty="0">
              <a:effectLst>
                <a:outerShdw blurRad="50800" dist="38100" dir="5400000" algn="t" rotWithShape="0">
                  <a:prstClr val="black">
                    <a:alpha val="40000"/>
                  </a:prstClr>
                </a:outerShdw>
              </a:effectLst>
            </a:endParaRPr>
          </a:p>
        </p:txBody>
      </p:sp>
      <p:sp>
        <p:nvSpPr>
          <p:cNvPr id="3" name="Content Placeholder 2"/>
          <p:cNvSpPr>
            <a:spLocks noGrp="1"/>
          </p:cNvSpPr>
          <p:nvPr>
            <p:ph idx="1"/>
          </p:nvPr>
        </p:nvSpPr>
        <p:spPr>
          <a:xfrm>
            <a:off x="581891" y="1944547"/>
            <a:ext cx="4066310" cy="4181616"/>
          </a:xfrm>
        </p:spPr>
        <p:txBody>
          <a:bodyPr>
            <a:normAutofit fontScale="85000" lnSpcReduction="10000"/>
          </a:bodyPr>
          <a:lstStyle/>
          <a:p>
            <a:r>
              <a:rPr lang="en-US" dirty="0"/>
              <a:t>Design and develop a plant growth chamber that could be used to grow plants on the moon</a:t>
            </a:r>
          </a:p>
          <a:p>
            <a:r>
              <a:rPr lang="en-US" dirty="0"/>
              <a:t>Chamber requires systems that provide light, temperature control, water, nutrient delivery and power</a:t>
            </a:r>
          </a:p>
          <a:p>
            <a:r>
              <a:rPr lang="en-US" dirty="0" smtClean="0"/>
              <a:t>Students </a:t>
            </a:r>
            <a:r>
              <a:rPr lang="en-US" dirty="0"/>
              <a:t>learn about design criteria and </a:t>
            </a:r>
            <a:r>
              <a:rPr lang="en-US" dirty="0" smtClean="0"/>
              <a:t>constraints, and how </a:t>
            </a:r>
            <a:r>
              <a:rPr lang="en-US" dirty="0"/>
              <a:t>the lunar environment differs from earth’s</a:t>
            </a:r>
          </a:p>
          <a:p>
            <a:r>
              <a:rPr lang="en-US" dirty="0"/>
              <a:t>Students produce a video about the process followed to design the </a:t>
            </a:r>
            <a:r>
              <a:rPr lang="en-US" dirty="0" smtClean="0"/>
              <a:t>plant </a:t>
            </a:r>
            <a:r>
              <a:rPr lang="en-US" dirty="0"/>
              <a:t>growth chamber</a:t>
            </a:r>
          </a:p>
        </p:txBody>
      </p:sp>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l="18040" t="325" r="24317" b="-325"/>
          <a:stretch/>
        </p:blipFill>
        <p:spPr>
          <a:xfrm>
            <a:off x="4648200" y="2485490"/>
            <a:ext cx="4297496" cy="3388872"/>
          </a:xfrm>
          <a:prstGeom prst="rect">
            <a:avLst/>
          </a:prstGeom>
        </p:spPr>
      </p:pic>
    </p:spTree>
    <p:extLst>
      <p:ext uri="{BB962C8B-B14F-4D97-AF65-F5344CB8AC3E}">
        <p14:creationId xmlns:p14="http://schemas.microsoft.com/office/powerpoint/2010/main" val="348194918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dirty="0">
                <a:effectLst>
                  <a:outerShdw blurRad="50800" dist="38100" dir="5400000" algn="t" rotWithShape="0">
                    <a:prstClr val="black">
                      <a:alpha val="40000"/>
                    </a:prstClr>
                  </a:outerShdw>
                </a:effectLst>
              </a:rPr>
              <a:t>Design a Crew Exploration Vehicle</a:t>
            </a:r>
          </a:p>
        </p:txBody>
      </p:sp>
      <p:sp>
        <p:nvSpPr>
          <p:cNvPr id="3" name="Content Placeholder 2"/>
          <p:cNvSpPr>
            <a:spLocks noGrp="1"/>
          </p:cNvSpPr>
          <p:nvPr>
            <p:ph idx="1"/>
          </p:nvPr>
        </p:nvSpPr>
        <p:spPr>
          <a:xfrm>
            <a:off x="581891" y="1944547"/>
            <a:ext cx="4066310" cy="4181616"/>
          </a:xfrm>
        </p:spPr>
        <p:txBody>
          <a:bodyPr>
            <a:normAutofit fontScale="85000" lnSpcReduction="20000"/>
          </a:bodyPr>
          <a:lstStyle/>
          <a:p>
            <a:r>
              <a:rPr lang="en-US" dirty="0"/>
              <a:t>Design and construct a Crew Exploration Vehicle (CEV) to carry two toy astronauts as well as meet designated size and weight constraints</a:t>
            </a:r>
          </a:p>
          <a:p>
            <a:r>
              <a:rPr lang="en-US" dirty="0"/>
              <a:t>Toy astronauts must stay in their seats during drop tests and be able to enter and exit the CEV through a designated hatch</a:t>
            </a:r>
          </a:p>
          <a:p>
            <a:r>
              <a:rPr lang="en-US" dirty="0" smtClean="0"/>
              <a:t>Students </a:t>
            </a:r>
            <a:r>
              <a:rPr lang="en-US" dirty="0"/>
              <a:t>learn about the design process, troubleshooting, invention and </a:t>
            </a:r>
            <a:r>
              <a:rPr lang="en-US" dirty="0" smtClean="0"/>
              <a:t>innovation</a:t>
            </a:r>
            <a:endParaRPr lang="en-US" dirty="0"/>
          </a:p>
          <a:p>
            <a:r>
              <a:rPr lang="en-US" dirty="0"/>
              <a:t>Students design a video describing the design and testing they used to build the CEV</a:t>
            </a:r>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r="42654"/>
          <a:stretch/>
        </p:blipFill>
        <p:spPr>
          <a:xfrm>
            <a:off x="4648200" y="2485490"/>
            <a:ext cx="4275463" cy="3388872"/>
          </a:xfrm>
          <a:prstGeom prst="rect">
            <a:avLst/>
          </a:prstGeom>
        </p:spPr>
      </p:pic>
    </p:spTree>
    <p:extLst>
      <p:ext uri="{BB962C8B-B14F-4D97-AF65-F5344CB8AC3E}">
        <p14:creationId xmlns:p14="http://schemas.microsoft.com/office/powerpoint/2010/main" val="79653493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dirty="0" smtClean="0">
                <a:effectLst>
                  <a:outerShdw blurRad="50800" dist="38100" dir="5400000" algn="t" rotWithShape="0">
                    <a:prstClr val="black">
                      <a:alpha val="40000"/>
                    </a:prstClr>
                  </a:outerShdw>
                </a:effectLst>
              </a:rPr>
              <a:t>Program Recognition</a:t>
            </a:r>
            <a:endParaRPr lang="en-US" dirty="0">
              <a:effectLst>
                <a:outerShdw blurRad="50800" dist="38100" dir="5400000" algn="t" rotWithShape="0">
                  <a:prstClr val="black">
                    <a:alpha val="40000"/>
                  </a:prstClr>
                </a:outerShdw>
              </a:effectLst>
            </a:endParaRPr>
          </a:p>
        </p:txBody>
      </p:sp>
      <p:sp>
        <p:nvSpPr>
          <p:cNvPr id="3" name="Content Placeholder 2"/>
          <p:cNvSpPr>
            <a:spLocks noGrp="1"/>
          </p:cNvSpPr>
          <p:nvPr>
            <p:ph idx="1"/>
          </p:nvPr>
        </p:nvSpPr>
        <p:spPr>
          <a:xfrm>
            <a:off x="581891" y="1944547"/>
            <a:ext cx="7179080" cy="4181616"/>
          </a:xfrm>
        </p:spPr>
        <p:txBody>
          <a:bodyPr>
            <a:normAutofit/>
          </a:bodyPr>
          <a:lstStyle/>
          <a:p>
            <a:r>
              <a:rPr lang="en-US" dirty="0"/>
              <a:t>Department of Education </a:t>
            </a:r>
            <a:r>
              <a:rPr lang="en-US" dirty="0" smtClean="0"/>
              <a:t>leaders </a:t>
            </a:r>
            <a:r>
              <a:rPr lang="en-US" dirty="0"/>
              <a:t>and NASA scientists and engineers select student videos to </a:t>
            </a:r>
            <a:r>
              <a:rPr lang="en-US" dirty="0" smtClean="0"/>
              <a:t>be highlighted </a:t>
            </a:r>
            <a:r>
              <a:rPr lang="en-US" dirty="0"/>
              <a:t>in a live Web event at the close of the </a:t>
            </a:r>
            <a:r>
              <a:rPr lang="en-US" dirty="0" smtClean="0"/>
              <a:t>program</a:t>
            </a:r>
            <a:endParaRPr lang="en-US" dirty="0"/>
          </a:p>
        </p:txBody>
      </p:sp>
    </p:spTree>
    <p:extLst>
      <p:ext uri="{BB962C8B-B14F-4D97-AF65-F5344CB8AC3E}">
        <p14:creationId xmlns:p14="http://schemas.microsoft.com/office/powerpoint/2010/main" val="208271911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normAutofit lnSpcReduction="10000"/>
          </a:bodyPr>
          <a:lstStyle/>
          <a:p>
            <a:pPr marL="0" indent="0" algn="ctr">
              <a:buNone/>
            </a:pPr>
            <a:r>
              <a:rPr lang="en-US" sz="3500" dirty="0"/>
              <a:t>This presentation was produced under an Interagency Agreement (IAA) between the U.S. Department of Education and the National Aeronautics and Space Administration (NASA), </a:t>
            </a:r>
            <a:br>
              <a:rPr lang="en-US" sz="3500" dirty="0"/>
            </a:br>
            <a:r>
              <a:rPr lang="en-US" sz="3500" dirty="0"/>
              <a:t>IAA ED-ESE-14-J-0013. </a:t>
            </a:r>
          </a:p>
          <a:p>
            <a:pPr marL="0" indent="0" algn="ctr">
              <a:buNone/>
            </a:pPr>
            <a:endParaRPr lang="en-US" dirty="0"/>
          </a:p>
          <a:p>
            <a:pPr marL="0" indent="0" algn="ctr">
              <a:buNone/>
            </a:pPr>
            <a:r>
              <a:rPr lang="en-US" i="1" dirty="0"/>
              <a:t>The contents of this presentation do not necessarily represent the policies or views of the U.S. Department of Education, nor do they imply endorsement by the U.S. Department of Education of any product, service or enterprise mentioned herein.</a:t>
            </a:r>
          </a:p>
          <a:p>
            <a:pPr marL="0" indent="0" algn="ctr">
              <a:buNone/>
            </a:pPr>
            <a:endParaRPr lang="en-US" dirty="0"/>
          </a:p>
        </p:txBody>
      </p:sp>
    </p:spTree>
    <p:extLst>
      <p:ext uri="{BB962C8B-B14F-4D97-AF65-F5344CB8AC3E}">
        <p14:creationId xmlns:p14="http://schemas.microsoft.com/office/powerpoint/2010/main" val="37324751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dirty="0" smtClean="0">
                <a:effectLst>
                  <a:outerShdw blurRad="50800" dist="38100" dir="5400000" algn="t" rotWithShape="0">
                    <a:prstClr val="black">
                      <a:alpha val="40000"/>
                    </a:prstClr>
                  </a:outerShdw>
                </a:effectLst>
              </a:rPr>
              <a:t>21st Century Community Learning Centers Program</a:t>
            </a:r>
            <a:endParaRPr lang="en-US" dirty="0">
              <a:effectLst>
                <a:outerShdw blurRad="50800" dist="38100" dir="5400000" algn="t" rotWithShape="0">
                  <a:prstClr val="black">
                    <a:alpha val="40000"/>
                  </a:prstClr>
                </a:outerShdw>
              </a:effectLst>
            </a:endParaRPr>
          </a:p>
        </p:txBody>
      </p:sp>
      <p:sp>
        <p:nvSpPr>
          <p:cNvPr id="3" name="Content Placeholder 2"/>
          <p:cNvSpPr>
            <a:spLocks noGrp="1"/>
          </p:cNvSpPr>
          <p:nvPr>
            <p:ph idx="1"/>
          </p:nvPr>
        </p:nvSpPr>
        <p:spPr/>
        <p:txBody>
          <a:bodyPr>
            <a:normAutofit/>
          </a:bodyPr>
          <a:lstStyle/>
          <a:p>
            <a:r>
              <a:rPr lang="en-US" dirty="0" smtClean="0"/>
              <a:t>Reaches students </a:t>
            </a:r>
            <a:r>
              <a:rPr lang="en-US" dirty="0"/>
              <a:t>in high-poverty and low-performing schools</a:t>
            </a:r>
          </a:p>
          <a:p>
            <a:r>
              <a:rPr lang="en-US" dirty="0"/>
              <a:t>Offers </a:t>
            </a:r>
            <a:r>
              <a:rPr lang="en-US" dirty="0" smtClean="0"/>
              <a:t>enrichment </a:t>
            </a:r>
            <a:r>
              <a:rPr lang="en-US" dirty="0"/>
              <a:t>activities during non-school hours and expanded learning time </a:t>
            </a:r>
            <a:r>
              <a:rPr lang="en-US" dirty="0" smtClean="0"/>
              <a:t>to complement </a:t>
            </a:r>
            <a:r>
              <a:rPr lang="en-US" dirty="0"/>
              <a:t>regular academic programs</a:t>
            </a:r>
          </a:p>
          <a:p>
            <a:r>
              <a:rPr lang="en-US" dirty="0"/>
              <a:t>Provides educational services to families of participating </a:t>
            </a:r>
            <a:r>
              <a:rPr lang="en-US" dirty="0" smtClean="0"/>
              <a:t>students</a:t>
            </a:r>
            <a:endParaRPr lang="en-US" dirty="0"/>
          </a:p>
        </p:txBody>
      </p:sp>
    </p:spTree>
    <p:extLst>
      <p:ext uri="{BB962C8B-B14F-4D97-AF65-F5344CB8AC3E}">
        <p14:creationId xmlns:p14="http://schemas.microsoft.com/office/powerpoint/2010/main" val="419080690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2508" y="1404356"/>
            <a:ext cx="8811491" cy="654491"/>
          </a:xfrm>
        </p:spPr>
        <p:txBody>
          <a:bodyPr>
            <a:noAutofit/>
          </a:bodyPr>
          <a:lstStyle/>
          <a:p>
            <a:pPr algn="l"/>
            <a:r>
              <a:rPr lang="en-US" dirty="0" smtClean="0">
                <a:effectLst>
                  <a:outerShdw blurRad="50800" dist="38100" dir="5400000" algn="t" rotWithShape="0">
                    <a:prstClr val="black">
                      <a:alpha val="40000"/>
                    </a:prstClr>
                  </a:outerShdw>
                </a:effectLst>
              </a:rPr>
              <a:t>STEM – Science, </a:t>
            </a:r>
            <a:r>
              <a:rPr lang="en-US" dirty="0">
                <a:effectLst>
                  <a:outerShdw blurRad="50800" dist="38100" dir="5400000" algn="t" rotWithShape="0">
                    <a:prstClr val="black">
                      <a:alpha val="40000"/>
                    </a:prstClr>
                  </a:outerShdw>
                </a:effectLst>
              </a:rPr>
              <a:t>Technology, Engineering and Math: Education for Global Leadership</a:t>
            </a:r>
          </a:p>
        </p:txBody>
      </p:sp>
      <p:sp>
        <p:nvSpPr>
          <p:cNvPr id="3" name="Content Placeholder 2"/>
          <p:cNvSpPr>
            <a:spLocks noGrp="1"/>
          </p:cNvSpPr>
          <p:nvPr>
            <p:ph idx="1"/>
          </p:nvPr>
        </p:nvSpPr>
        <p:spPr>
          <a:xfrm>
            <a:off x="581890" y="2148839"/>
            <a:ext cx="8104909" cy="3977323"/>
          </a:xfrm>
        </p:spPr>
        <p:txBody>
          <a:bodyPr>
            <a:normAutofit/>
          </a:bodyPr>
          <a:lstStyle/>
          <a:p>
            <a:r>
              <a:rPr lang="en-US" dirty="0"/>
              <a:t>Cohesive national strategy</a:t>
            </a:r>
          </a:p>
          <a:p>
            <a:r>
              <a:rPr lang="en-US" dirty="0" smtClean="0"/>
              <a:t>Engages the public </a:t>
            </a:r>
            <a:r>
              <a:rPr lang="en-US" dirty="0"/>
              <a:t>and youth </a:t>
            </a:r>
            <a:r>
              <a:rPr lang="en-US" dirty="0" smtClean="0"/>
              <a:t>with </a:t>
            </a:r>
            <a:r>
              <a:rPr lang="en-US" dirty="0"/>
              <a:t>STEM </a:t>
            </a:r>
            <a:r>
              <a:rPr lang="en-US" dirty="0" smtClean="0"/>
              <a:t>via real-world </a:t>
            </a:r>
            <a:r>
              <a:rPr lang="en-US" dirty="0"/>
              <a:t>connections to </a:t>
            </a:r>
            <a:r>
              <a:rPr lang="en-US" dirty="0" smtClean="0"/>
              <a:t>STEM content and professionals</a:t>
            </a:r>
            <a:endParaRPr lang="en-US" dirty="0"/>
          </a:p>
          <a:p>
            <a:r>
              <a:rPr lang="en-US" dirty="0"/>
              <a:t>Serves groups historically underrepresented in STEM fields</a:t>
            </a:r>
          </a:p>
          <a:p>
            <a:r>
              <a:rPr lang="en-US" dirty="0"/>
              <a:t>Leverages </a:t>
            </a:r>
            <a:r>
              <a:rPr lang="en-US" dirty="0" smtClean="0"/>
              <a:t>out-of-school </a:t>
            </a:r>
            <a:r>
              <a:rPr lang="en-US" dirty="0"/>
              <a:t>time, a critical pathway for engaging students in STEM fields</a:t>
            </a:r>
          </a:p>
          <a:p>
            <a:pPr marL="0" indent="0">
              <a:buNone/>
            </a:pPr>
            <a:endParaRPr lang="en-US" dirty="0"/>
          </a:p>
        </p:txBody>
      </p:sp>
    </p:spTree>
    <p:extLst>
      <p:ext uri="{BB962C8B-B14F-4D97-AF65-F5344CB8AC3E}">
        <p14:creationId xmlns:p14="http://schemas.microsoft.com/office/powerpoint/2010/main" val="160947926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dirty="0" smtClean="0"/>
              <a:t>Interagency Partnerships</a:t>
            </a:r>
            <a:endParaRPr lang="en-US" dirty="0"/>
          </a:p>
        </p:txBody>
      </p:sp>
      <p:sp>
        <p:nvSpPr>
          <p:cNvPr id="3" name="Content Placeholder 2"/>
          <p:cNvSpPr>
            <a:spLocks noGrp="1"/>
          </p:cNvSpPr>
          <p:nvPr>
            <p:ph idx="1"/>
          </p:nvPr>
        </p:nvSpPr>
        <p:spPr/>
        <p:txBody>
          <a:bodyPr>
            <a:normAutofit/>
          </a:bodyPr>
          <a:lstStyle/>
          <a:p>
            <a:r>
              <a:rPr lang="en-US" dirty="0" smtClean="0"/>
              <a:t>Offer </a:t>
            </a:r>
            <a:r>
              <a:rPr lang="en-US" dirty="0"/>
              <a:t>authentic STEM content and experiences to participating students</a:t>
            </a:r>
          </a:p>
          <a:p>
            <a:r>
              <a:rPr lang="en-US" dirty="0" smtClean="0"/>
              <a:t>Provide </a:t>
            </a:r>
            <a:r>
              <a:rPr lang="en-US" dirty="0"/>
              <a:t>opportunities to engage with STEM subject matter experts</a:t>
            </a:r>
          </a:p>
          <a:p>
            <a:r>
              <a:rPr lang="en-US" dirty="0"/>
              <a:t>Effectively </a:t>
            </a:r>
            <a:r>
              <a:rPr lang="en-US" dirty="0" smtClean="0"/>
              <a:t>leverage </a:t>
            </a:r>
            <a:r>
              <a:rPr lang="en-US" dirty="0"/>
              <a:t>the impact of multiple </a:t>
            </a:r>
            <a:r>
              <a:rPr lang="en-US" dirty="0" smtClean="0"/>
              <a:t>federal </a:t>
            </a:r>
            <a:r>
              <a:rPr lang="en-US" dirty="0"/>
              <a:t>STEM education investments</a:t>
            </a:r>
          </a:p>
        </p:txBody>
      </p:sp>
    </p:spTree>
    <p:extLst>
      <p:ext uri="{BB962C8B-B14F-4D97-AF65-F5344CB8AC3E}">
        <p14:creationId xmlns:p14="http://schemas.microsoft.com/office/powerpoint/2010/main" val="324857169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dirty="0" smtClean="0">
                <a:effectLst>
                  <a:outerShdw blurRad="50800" dist="38100" dir="5400000" algn="t" rotWithShape="0">
                    <a:prstClr val="black">
                      <a:alpha val="40000"/>
                    </a:prstClr>
                  </a:outerShdw>
                </a:effectLst>
              </a:rPr>
              <a:t>NASA Collaboration</a:t>
            </a:r>
            <a:endParaRPr lang="en-US" dirty="0">
              <a:effectLst>
                <a:outerShdw blurRad="50800" dist="38100" dir="5400000" algn="t" rotWithShape="0">
                  <a:prstClr val="black">
                    <a:alpha val="40000"/>
                  </a:prstClr>
                </a:outerShdw>
              </a:effectLst>
            </a:endParaRPr>
          </a:p>
        </p:txBody>
      </p:sp>
      <p:sp>
        <p:nvSpPr>
          <p:cNvPr id="3" name="Content Placeholder 2"/>
          <p:cNvSpPr>
            <a:spLocks noGrp="1"/>
          </p:cNvSpPr>
          <p:nvPr>
            <p:ph idx="1"/>
          </p:nvPr>
        </p:nvSpPr>
        <p:spPr/>
        <p:txBody>
          <a:bodyPr>
            <a:normAutofit/>
          </a:bodyPr>
          <a:lstStyle/>
          <a:p>
            <a:r>
              <a:rPr lang="en-US" dirty="0"/>
              <a:t>Student teams </a:t>
            </a:r>
            <a:r>
              <a:rPr lang="en-US" dirty="0" smtClean="0"/>
              <a:t>develop </a:t>
            </a:r>
            <a:r>
              <a:rPr lang="en-US" dirty="0"/>
              <a:t>solutions to challenges </a:t>
            </a:r>
            <a:r>
              <a:rPr lang="en-US" dirty="0" smtClean="0"/>
              <a:t>being addressed </a:t>
            </a:r>
            <a:r>
              <a:rPr lang="en-US" dirty="0"/>
              <a:t>by NASA scientists and engineers</a:t>
            </a:r>
          </a:p>
          <a:p>
            <a:r>
              <a:rPr lang="en-US" dirty="0"/>
              <a:t>6 challenges offered </a:t>
            </a:r>
            <a:endParaRPr lang="en-US" dirty="0" smtClean="0"/>
          </a:p>
          <a:p>
            <a:r>
              <a:rPr lang="en-US" dirty="0" smtClean="0"/>
              <a:t>Students </a:t>
            </a:r>
            <a:r>
              <a:rPr lang="en-US" dirty="0"/>
              <a:t>interact </a:t>
            </a:r>
            <a:r>
              <a:rPr lang="en-US" dirty="0" smtClean="0"/>
              <a:t>with </a:t>
            </a:r>
            <a:r>
              <a:rPr lang="en-US" dirty="0"/>
              <a:t>NASA scientists and engineers, through </a:t>
            </a:r>
            <a:r>
              <a:rPr lang="en-US" dirty="0" smtClean="0"/>
              <a:t>“virtual </a:t>
            </a:r>
            <a:r>
              <a:rPr lang="en-US" dirty="0"/>
              <a:t>office </a:t>
            </a:r>
            <a:r>
              <a:rPr lang="en-US" dirty="0" smtClean="0"/>
              <a:t>hours”</a:t>
            </a:r>
            <a:endParaRPr lang="en-US" dirty="0"/>
          </a:p>
          <a:p>
            <a:r>
              <a:rPr lang="en-US" dirty="0"/>
              <a:t>2013 – 20 sites across three states</a:t>
            </a:r>
          </a:p>
          <a:p>
            <a:r>
              <a:rPr lang="en-US" dirty="0"/>
              <a:t>2015 – 80 sites across </a:t>
            </a:r>
            <a:r>
              <a:rPr lang="en-US" dirty="0" smtClean="0"/>
              <a:t>10 </a:t>
            </a:r>
            <a:r>
              <a:rPr lang="en-US" dirty="0"/>
              <a:t>states</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66978" y="987158"/>
            <a:ext cx="1077665" cy="1077665"/>
          </a:xfrm>
          <a:prstGeom prst="rect">
            <a:avLst/>
          </a:prstGeom>
          <a:effectLst>
            <a:outerShdw blurRad="50800" dist="38100" dir="13500000" algn="br" rotWithShape="0">
              <a:prstClr val="black">
                <a:alpha val="40000"/>
              </a:prstClr>
            </a:outerShdw>
          </a:effectLst>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41045" y="1079653"/>
            <a:ext cx="917155" cy="917155"/>
          </a:xfrm>
          <a:prstGeom prst="rect">
            <a:avLst/>
          </a:prstGeom>
          <a:effectLst>
            <a:outerShdw blurRad="50800" dist="38100" dir="13500000" algn="br" rotWithShape="0">
              <a:prstClr val="black">
                <a:alpha val="40000"/>
              </a:prstClr>
            </a:outerShdw>
          </a:effectLst>
        </p:spPr>
      </p:pic>
    </p:spTree>
    <p:extLst>
      <p:ext uri="{BB962C8B-B14F-4D97-AF65-F5344CB8AC3E}">
        <p14:creationId xmlns:p14="http://schemas.microsoft.com/office/powerpoint/2010/main" val="15288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dirty="0" smtClean="0">
                <a:effectLst>
                  <a:outerShdw blurRad="50800" dist="38100" dir="5400000" algn="t" rotWithShape="0">
                    <a:prstClr val="black">
                      <a:alpha val="40000"/>
                    </a:prstClr>
                  </a:outerShdw>
                </a:effectLst>
              </a:rPr>
              <a:t>The 6 Challenges</a:t>
            </a:r>
            <a:endParaRPr lang="en-US" dirty="0">
              <a:effectLst>
                <a:outerShdw blurRad="50800" dist="38100" dir="5400000" algn="t" rotWithShape="0">
                  <a:prstClr val="black">
                    <a:alpha val="40000"/>
                  </a:prstClr>
                </a:outerShdw>
              </a:effectLst>
            </a:endParaRPr>
          </a:p>
        </p:txBody>
      </p:sp>
      <p:sp>
        <p:nvSpPr>
          <p:cNvPr id="3" name="Content Placeholder 2"/>
          <p:cNvSpPr>
            <a:spLocks noGrp="1"/>
          </p:cNvSpPr>
          <p:nvPr>
            <p:ph idx="1"/>
          </p:nvPr>
        </p:nvSpPr>
        <p:spPr/>
        <p:txBody>
          <a:bodyPr>
            <a:normAutofit/>
          </a:bodyPr>
          <a:lstStyle/>
          <a:p>
            <a:pPr marL="514350" indent="-514350">
              <a:buFont typeface="+mj-lt"/>
              <a:buAutoNum type="arabicPeriod"/>
            </a:pPr>
            <a:r>
              <a:rPr lang="en-US" dirty="0"/>
              <a:t>Parachuting Onto Mars</a:t>
            </a:r>
          </a:p>
          <a:p>
            <a:pPr marL="514350" indent="-514350">
              <a:buFont typeface="+mj-lt"/>
              <a:buAutoNum type="arabicPeriod"/>
            </a:pPr>
            <a:r>
              <a:rPr lang="en-US" dirty="0"/>
              <a:t>Spaced Out Sports</a:t>
            </a:r>
          </a:p>
          <a:p>
            <a:pPr marL="514350" indent="-514350">
              <a:buFont typeface="+mj-lt"/>
              <a:buAutoNum type="arabicPeriod"/>
            </a:pPr>
            <a:r>
              <a:rPr lang="en-US" dirty="0"/>
              <a:t>Radiation Shield</a:t>
            </a:r>
          </a:p>
          <a:p>
            <a:pPr marL="514350" indent="-514350">
              <a:buFont typeface="+mj-lt"/>
              <a:buAutoNum type="arabicPeriod"/>
            </a:pPr>
            <a:r>
              <a:rPr lang="en-US" dirty="0"/>
              <a:t>Why Pressure </a:t>
            </a:r>
            <a:r>
              <a:rPr lang="en-US" dirty="0" smtClean="0"/>
              <a:t>Suits?</a:t>
            </a:r>
            <a:endParaRPr lang="en-US" dirty="0"/>
          </a:p>
          <a:p>
            <a:pPr marL="514350" indent="-514350">
              <a:buFont typeface="+mj-lt"/>
              <a:buAutoNum type="arabicPeriod"/>
            </a:pPr>
            <a:r>
              <a:rPr lang="en-US" dirty="0"/>
              <a:t>Packing Up for the Moon</a:t>
            </a:r>
          </a:p>
          <a:p>
            <a:pPr marL="514350" indent="-514350">
              <a:buFont typeface="+mj-lt"/>
              <a:buAutoNum type="arabicPeriod"/>
            </a:pPr>
            <a:r>
              <a:rPr lang="en-US" dirty="0"/>
              <a:t>Design a Crew Exploration Vehicle</a:t>
            </a:r>
          </a:p>
        </p:txBody>
      </p:sp>
      <p:pic>
        <p:nvPicPr>
          <p:cNvPr id="9" name="Content Placeholder 8"/>
          <p:cNvPicPr>
            <a:picLocks noGrp="1" noChangeAspect="1"/>
          </p:cNvPicPr>
          <p:nvPr>
            <p:ph sz="half" idx="4294967295"/>
          </p:nvPr>
        </p:nvPicPr>
        <p:blipFill>
          <a:blip r:embed="rId2">
            <a:extLst>
              <a:ext uri="{28A0092B-C50C-407E-A947-70E740481C1C}">
                <a14:useLocalDpi xmlns:a14="http://schemas.microsoft.com/office/drawing/2010/main" val="0"/>
              </a:ext>
            </a:extLst>
          </a:blip>
          <a:stretch>
            <a:fillRect/>
          </a:stretch>
        </p:blipFill>
        <p:spPr>
          <a:xfrm>
            <a:off x="4170424" y="1138238"/>
            <a:ext cx="1360487" cy="1168400"/>
          </a:xfrm>
          <a:effectLst>
            <a:outerShdw blurRad="50800" dist="38100" dir="13500000" algn="br" rotWithShape="0">
              <a:prstClr val="black">
                <a:alpha val="40000"/>
              </a:prstClr>
            </a:outerShdw>
          </a:effectLst>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00030" y="1620759"/>
            <a:ext cx="1326844" cy="1140620"/>
          </a:xfrm>
          <a:prstGeom prst="rect">
            <a:avLst/>
          </a:prstGeom>
          <a:effectLst>
            <a:outerShdw blurRad="50800" dist="38100" dir="13500000" algn="br" rotWithShape="0">
              <a:prstClr val="black">
                <a:alpha val="40000"/>
              </a:prstClr>
            </a:outerShdw>
          </a:effectLst>
        </p:spPr>
      </p:pic>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78801" y="2021593"/>
            <a:ext cx="1326844" cy="1140620"/>
          </a:xfrm>
          <a:prstGeom prst="rect">
            <a:avLst/>
          </a:prstGeom>
          <a:effectLst>
            <a:outerShdw blurRad="50800" dist="38100" dir="13500000" algn="br" rotWithShape="0">
              <a:prstClr val="black">
                <a:alpha val="40000"/>
              </a:prstClr>
            </a:outerShdw>
          </a:effectLst>
        </p:spPr>
      </p:pic>
      <p:pic>
        <p:nvPicPr>
          <p:cNvPr id="12" name="Picture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29775" y="2507455"/>
            <a:ext cx="1351740" cy="1162022"/>
          </a:xfrm>
          <a:prstGeom prst="rect">
            <a:avLst/>
          </a:prstGeom>
          <a:effectLst>
            <a:outerShdw blurRad="50800" dist="38100" dir="13500000" algn="br" rotWithShape="0">
              <a:prstClr val="black">
                <a:alpha val="40000"/>
              </a:prstClr>
            </a:outerShdw>
          </a:effectLst>
        </p:spPr>
      </p:pic>
      <p:pic>
        <p:nvPicPr>
          <p:cNvPr id="13" name="Picture 1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905645" y="3039948"/>
            <a:ext cx="1284407" cy="1104139"/>
          </a:xfrm>
          <a:prstGeom prst="rect">
            <a:avLst/>
          </a:prstGeom>
          <a:effectLst>
            <a:outerShdw blurRad="50800" dist="38100" dir="13500000" algn="br" rotWithShape="0">
              <a:prstClr val="black">
                <a:alpha val="40000"/>
              </a:prstClr>
            </a:outerShdw>
          </a:effectLst>
        </p:spPr>
      </p:pic>
      <p:pic>
        <p:nvPicPr>
          <p:cNvPr id="14" name="Picture 1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582137" y="3453353"/>
            <a:ext cx="1354044" cy="1164003"/>
          </a:xfrm>
          <a:prstGeom prst="rect">
            <a:avLst/>
          </a:prstGeom>
          <a:effectLst>
            <a:outerShdw blurRad="50800" dist="38100" dir="13500000" algn="br" rotWithShape="0">
              <a:prstClr val="black">
                <a:alpha val="40000"/>
              </a:prstClr>
            </a:outerShdw>
          </a:effectLst>
        </p:spPr>
      </p:pic>
    </p:spTree>
    <p:extLst>
      <p:ext uri="{BB962C8B-B14F-4D97-AF65-F5344CB8AC3E}">
        <p14:creationId xmlns:p14="http://schemas.microsoft.com/office/powerpoint/2010/main" val="33588636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dirty="0" smtClean="0">
                <a:effectLst>
                  <a:outerShdw blurRad="50800" dist="38100" dir="5400000" algn="t" rotWithShape="0">
                    <a:prstClr val="black">
                      <a:alpha val="40000"/>
                    </a:prstClr>
                  </a:outerShdw>
                </a:effectLst>
              </a:rPr>
              <a:t>Parachuting Onto Mars</a:t>
            </a:r>
            <a:endParaRPr lang="en-US" dirty="0">
              <a:effectLst>
                <a:outerShdw blurRad="50800" dist="38100" dir="5400000" algn="t" rotWithShape="0">
                  <a:prstClr val="black">
                    <a:alpha val="40000"/>
                  </a:prstClr>
                </a:outerShdw>
              </a:effectLst>
            </a:endParaRPr>
          </a:p>
        </p:txBody>
      </p:sp>
      <p:sp>
        <p:nvSpPr>
          <p:cNvPr id="3" name="Content Placeholder 2"/>
          <p:cNvSpPr>
            <a:spLocks noGrp="1"/>
          </p:cNvSpPr>
          <p:nvPr>
            <p:ph idx="1"/>
          </p:nvPr>
        </p:nvSpPr>
        <p:spPr>
          <a:xfrm>
            <a:off x="581890" y="1944547"/>
            <a:ext cx="4198073" cy="4181616"/>
          </a:xfrm>
        </p:spPr>
        <p:txBody>
          <a:bodyPr>
            <a:normAutofit fontScale="92500" lnSpcReduction="20000"/>
          </a:bodyPr>
          <a:lstStyle/>
          <a:p>
            <a:r>
              <a:rPr lang="en-US" dirty="0"/>
              <a:t>Build a drag device, like a parachute, to slow the descent of a spacecraft or probe and protect its cargo for a successful landing</a:t>
            </a:r>
          </a:p>
          <a:p>
            <a:r>
              <a:rPr lang="en-US" dirty="0"/>
              <a:t>Must protect the cargo bay when dropped from a height </a:t>
            </a:r>
            <a:r>
              <a:rPr lang="en-US" dirty="0" smtClean="0"/>
              <a:t>of </a:t>
            </a:r>
            <a:r>
              <a:rPr lang="en-US" dirty="0"/>
              <a:t>at least 2 meters</a:t>
            </a:r>
          </a:p>
          <a:p>
            <a:r>
              <a:rPr lang="en-US" dirty="0" smtClean="0"/>
              <a:t>Students </a:t>
            </a:r>
            <a:r>
              <a:rPr lang="en-US" dirty="0"/>
              <a:t>learn about design, surface area, mass, descent time</a:t>
            </a:r>
          </a:p>
          <a:p>
            <a:r>
              <a:rPr lang="en-US" dirty="0"/>
              <a:t>Students create a video featuring the process they used to design the device</a:t>
            </a:r>
          </a:p>
        </p:txBody>
      </p:sp>
      <p:pic>
        <p:nvPicPr>
          <p:cNvPr id="6" name="Content Placeholder 5"/>
          <p:cNvPicPr>
            <a:picLocks noGrp="1" noChangeAspect="1"/>
          </p:cNvPicPr>
          <p:nvPr>
            <p:ph sz="half" idx="4294967295"/>
          </p:nvPr>
        </p:nvPicPr>
        <p:blipFill rotWithShape="1">
          <a:blip r:embed="rId2">
            <a:extLst>
              <a:ext uri="{28A0092B-C50C-407E-A947-70E740481C1C}">
                <a14:useLocalDpi xmlns:a14="http://schemas.microsoft.com/office/drawing/2010/main" val="0"/>
              </a:ext>
            </a:extLst>
          </a:blip>
          <a:srcRect r="42817"/>
          <a:stretch/>
        </p:blipFill>
        <p:spPr>
          <a:xfrm>
            <a:off x="4779963" y="2489200"/>
            <a:ext cx="4364037" cy="3394075"/>
          </a:xfrm>
        </p:spPr>
      </p:pic>
    </p:spTree>
    <p:extLst>
      <p:ext uri="{BB962C8B-B14F-4D97-AF65-F5344CB8AC3E}">
        <p14:creationId xmlns:p14="http://schemas.microsoft.com/office/powerpoint/2010/main" val="237548619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dirty="0" smtClean="0">
                <a:effectLst>
                  <a:outerShdw blurRad="50800" dist="38100" dir="5400000" algn="t" rotWithShape="0">
                    <a:prstClr val="black">
                      <a:alpha val="40000"/>
                    </a:prstClr>
                  </a:outerShdw>
                </a:effectLst>
              </a:rPr>
              <a:t>Spaced Out Sports</a:t>
            </a:r>
            <a:endParaRPr lang="en-US" dirty="0">
              <a:effectLst>
                <a:outerShdw blurRad="50800" dist="38100" dir="5400000" algn="t" rotWithShape="0">
                  <a:prstClr val="black">
                    <a:alpha val="40000"/>
                  </a:prstClr>
                </a:outerShdw>
              </a:effectLst>
            </a:endParaRPr>
          </a:p>
        </p:txBody>
      </p:sp>
      <p:sp>
        <p:nvSpPr>
          <p:cNvPr id="3" name="Content Placeholder 2"/>
          <p:cNvSpPr>
            <a:spLocks noGrp="1"/>
          </p:cNvSpPr>
          <p:nvPr>
            <p:ph idx="1"/>
          </p:nvPr>
        </p:nvSpPr>
        <p:spPr>
          <a:xfrm>
            <a:off x="581891" y="1944547"/>
            <a:ext cx="4066310" cy="4181616"/>
          </a:xfrm>
        </p:spPr>
        <p:txBody>
          <a:bodyPr>
            <a:normAutofit fontScale="92500" lnSpcReduction="20000"/>
          </a:bodyPr>
          <a:lstStyle/>
          <a:p>
            <a:r>
              <a:rPr lang="en-US" dirty="0"/>
              <a:t>Design a sports game to be used by astronauts on </a:t>
            </a:r>
            <a:r>
              <a:rPr lang="en-US" dirty="0" smtClean="0"/>
              <a:t>the </a:t>
            </a:r>
            <a:r>
              <a:rPr lang="en-US" dirty="0"/>
              <a:t>International Space Station</a:t>
            </a:r>
          </a:p>
          <a:p>
            <a:r>
              <a:rPr lang="en-US" dirty="0"/>
              <a:t>Focus of the game is a projectile launched toward a goal positioned at least </a:t>
            </a:r>
            <a:r>
              <a:rPr lang="en-US" dirty="0" smtClean="0"/>
              <a:t>2 </a:t>
            </a:r>
            <a:r>
              <a:rPr lang="en-US" dirty="0"/>
              <a:t>meters away in a microgravity environment</a:t>
            </a:r>
          </a:p>
          <a:p>
            <a:r>
              <a:rPr lang="en-US" dirty="0" smtClean="0"/>
              <a:t>Students learn </a:t>
            </a:r>
            <a:r>
              <a:rPr lang="en-US" dirty="0"/>
              <a:t>about and apply Newton’s Laws of Motion</a:t>
            </a:r>
          </a:p>
          <a:p>
            <a:r>
              <a:rPr lang="en-US" dirty="0"/>
              <a:t>Students create a video </a:t>
            </a:r>
            <a:r>
              <a:rPr lang="en-US" dirty="0" smtClean="0"/>
              <a:t>on the process </a:t>
            </a:r>
            <a:r>
              <a:rPr lang="en-US" dirty="0"/>
              <a:t>they used to design the game</a:t>
            </a:r>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r="41854"/>
          <a:stretch/>
        </p:blipFill>
        <p:spPr>
          <a:xfrm>
            <a:off x="4648200" y="2489028"/>
            <a:ext cx="4341564" cy="3393978"/>
          </a:xfrm>
          <a:prstGeom prst="rect">
            <a:avLst/>
          </a:prstGeom>
        </p:spPr>
      </p:pic>
    </p:spTree>
    <p:extLst>
      <p:ext uri="{BB962C8B-B14F-4D97-AF65-F5344CB8AC3E}">
        <p14:creationId xmlns:p14="http://schemas.microsoft.com/office/powerpoint/2010/main" val="359858318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0E319AC10AADF7459E43BE7642EFCF67" ma:contentTypeVersion="0" ma:contentTypeDescription="Create a new document." ma:contentTypeScope="" ma:versionID="ce14300c086b45deaf72354093551d6c">
  <xsd:schema xmlns:xsd="http://www.w3.org/2001/XMLSchema" xmlns:xs="http://www.w3.org/2001/XMLSchema" xmlns:p="http://schemas.microsoft.com/office/2006/metadata/properties" targetNamespace="http://schemas.microsoft.com/office/2006/metadata/properties" ma:root="true" ma:fieldsID="d15787acf22db4e4c0ac8b858fca6407">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763644E-CE81-4872-9345-50E113B2DDB4}">
  <ds:schemaRefs>
    <ds:schemaRef ds:uri="http://schemas.microsoft.com/sharepoint/v3/contenttype/forms"/>
  </ds:schemaRefs>
</ds:datastoreItem>
</file>

<file path=customXml/itemProps2.xml><?xml version="1.0" encoding="utf-8"?>
<ds:datastoreItem xmlns:ds="http://schemas.openxmlformats.org/officeDocument/2006/customXml" ds:itemID="{8E88123B-2D0A-44BD-BFBF-DCC8B31F99A3}">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F8887EC7-05B2-4165-981E-2A60126C514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37</TotalTime>
  <Words>657</Words>
  <Application>Microsoft Office PowerPoint</Application>
  <PresentationFormat>On-screen Show (4:3)</PresentationFormat>
  <Paragraphs>64</Paragraphs>
  <Slides>14</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14</vt:i4>
      </vt:variant>
    </vt:vector>
  </HeadingPairs>
  <TitlesOfParts>
    <vt:vector size="17" baseType="lpstr">
      <vt:lpstr>Arial</vt:lpstr>
      <vt:lpstr>Calibri</vt:lpstr>
      <vt:lpstr>Office Theme</vt:lpstr>
      <vt:lpstr>Partners for 21st Century Learning</vt:lpstr>
      <vt:lpstr>PowerPoint Presentation</vt:lpstr>
      <vt:lpstr>21st Century Community Learning Centers Program</vt:lpstr>
      <vt:lpstr>STEM – Science, Technology, Engineering and Math: Education for Global Leadership</vt:lpstr>
      <vt:lpstr>Interagency Partnerships</vt:lpstr>
      <vt:lpstr>NASA Collaboration</vt:lpstr>
      <vt:lpstr>The 6 Challenges</vt:lpstr>
      <vt:lpstr>Parachuting Onto Mars</vt:lpstr>
      <vt:lpstr>Spaced Out Sports</vt:lpstr>
      <vt:lpstr>Radiation Shield</vt:lpstr>
      <vt:lpstr>Why Pressure Suits?</vt:lpstr>
      <vt:lpstr>Packing Up for the Moon</vt:lpstr>
      <vt:lpstr>Design a Crew Exploration Vehicle</vt:lpstr>
      <vt:lpstr>Program Recognition</vt:lpstr>
    </vt:vector>
  </TitlesOfParts>
  <Company>Oslo Graphics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Fred Heffen</dc:creator>
  <cp:lastModifiedBy>Sean Grobe</cp:lastModifiedBy>
  <cp:revision>13</cp:revision>
  <dcterms:created xsi:type="dcterms:W3CDTF">2015-04-01T21:25:11Z</dcterms:created>
  <dcterms:modified xsi:type="dcterms:W3CDTF">2015-04-16T15:18:37Z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0x0101000E319AC10AADF7459E43BE7642EFCF67</vt:lpwstr>
  </property>
</Properties>
</file>