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s/slide1.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8.xml" ContentType="application/vnd.openxmlformats-officedocument.presentationml.slide+xml"/>
  <Override PartName="/ppt/slides/slide2.xml" ContentType="application/vnd.openxmlformats-officedocument.presentationml.slide+xml"/>
  <Override PartName="/ppt/slideLayouts/slideLayout7.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71" r:id="rId3"/>
    <p:sldId id="257" r:id="rId4"/>
    <p:sldId id="258" r:id="rId5"/>
    <p:sldId id="259" r:id="rId6"/>
    <p:sldId id="260" r:id="rId7"/>
    <p:sldId id="270" r:id="rId8"/>
    <p:sldId id="269"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4" d="100"/>
          <a:sy n="84" d="100"/>
        </p:scale>
        <p:origin x="1098"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customXml" Target="../customXml/item2.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52D39FA-EC20-F847-B51B-B98543E74552}" type="datetimeFigureOut">
              <a:rPr lang="en-US" smtClean="0"/>
              <a:t>4/14/2015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60E2F7-6026-B34A-9129-32EDC047274C}" type="slidenum">
              <a:rPr lang="en-US" smtClean="0"/>
              <a:t>‹#›</a:t>
            </a:fld>
            <a:endParaRPr lang="en-US"/>
          </a:p>
        </p:txBody>
      </p:sp>
    </p:spTree>
    <p:extLst>
      <p:ext uri="{BB962C8B-B14F-4D97-AF65-F5344CB8AC3E}">
        <p14:creationId xmlns:p14="http://schemas.microsoft.com/office/powerpoint/2010/main" val="12626963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52D39FA-EC20-F847-B51B-B98543E74552}" type="datetimeFigureOut">
              <a:rPr lang="en-US" smtClean="0"/>
              <a:t>4/14/2015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60E2F7-6026-B34A-9129-32EDC047274C}" type="slidenum">
              <a:rPr lang="en-US" smtClean="0"/>
              <a:t>‹#›</a:t>
            </a:fld>
            <a:endParaRPr lang="en-US"/>
          </a:p>
        </p:txBody>
      </p:sp>
    </p:spTree>
    <p:extLst>
      <p:ext uri="{BB962C8B-B14F-4D97-AF65-F5344CB8AC3E}">
        <p14:creationId xmlns:p14="http://schemas.microsoft.com/office/powerpoint/2010/main" val="28303813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52D39FA-EC20-F847-B51B-B98543E74552}" type="datetimeFigureOut">
              <a:rPr lang="en-US" smtClean="0"/>
              <a:t>4/14/2015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60E2F7-6026-B34A-9129-32EDC047274C}" type="slidenum">
              <a:rPr lang="en-US" smtClean="0"/>
              <a:t>‹#›</a:t>
            </a:fld>
            <a:endParaRPr lang="en-US"/>
          </a:p>
        </p:txBody>
      </p:sp>
    </p:spTree>
    <p:extLst>
      <p:ext uri="{BB962C8B-B14F-4D97-AF65-F5344CB8AC3E}">
        <p14:creationId xmlns:p14="http://schemas.microsoft.com/office/powerpoint/2010/main" val="27934865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52D39FA-EC20-F847-B51B-B98543E74552}" type="datetimeFigureOut">
              <a:rPr lang="en-US" smtClean="0"/>
              <a:t>4/14/2015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60E2F7-6026-B34A-9129-32EDC047274C}" type="slidenum">
              <a:rPr lang="en-US" smtClean="0"/>
              <a:t>‹#›</a:t>
            </a:fld>
            <a:endParaRPr lang="en-US"/>
          </a:p>
        </p:txBody>
      </p:sp>
    </p:spTree>
    <p:extLst>
      <p:ext uri="{BB962C8B-B14F-4D97-AF65-F5344CB8AC3E}">
        <p14:creationId xmlns:p14="http://schemas.microsoft.com/office/powerpoint/2010/main" val="28488240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52D39FA-EC20-F847-B51B-B98543E74552}" type="datetimeFigureOut">
              <a:rPr lang="en-US" smtClean="0"/>
              <a:t>4/14/2015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60E2F7-6026-B34A-9129-32EDC047274C}" type="slidenum">
              <a:rPr lang="en-US" smtClean="0"/>
              <a:t>‹#›</a:t>
            </a:fld>
            <a:endParaRPr lang="en-US"/>
          </a:p>
        </p:txBody>
      </p:sp>
    </p:spTree>
    <p:extLst>
      <p:ext uri="{BB962C8B-B14F-4D97-AF65-F5344CB8AC3E}">
        <p14:creationId xmlns:p14="http://schemas.microsoft.com/office/powerpoint/2010/main" val="1874215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52D39FA-EC20-F847-B51B-B98543E74552}" type="datetimeFigureOut">
              <a:rPr lang="en-US" smtClean="0"/>
              <a:t>4/14/2015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60E2F7-6026-B34A-9129-32EDC047274C}" type="slidenum">
              <a:rPr lang="en-US" smtClean="0"/>
              <a:t>‹#›</a:t>
            </a:fld>
            <a:endParaRPr lang="en-US"/>
          </a:p>
        </p:txBody>
      </p:sp>
    </p:spTree>
    <p:extLst>
      <p:ext uri="{BB962C8B-B14F-4D97-AF65-F5344CB8AC3E}">
        <p14:creationId xmlns:p14="http://schemas.microsoft.com/office/powerpoint/2010/main" val="41015763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52D39FA-EC20-F847-B51B-B98543E74552}" type="datetimeFigureOut">
              <a:rPr lang="en-US" smtClean="0"/>
              <a:t>4/14/2015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160E2F7-6026-B34A-9129-32EDC047274C}" type="slidenum">
              <a:rPr lang="en-US" smtClean="0"/>
              <a:t>‹#›</a:t>
            </a:fld>
            <a:endParaRPr lang="en-US"/>
          </a:p>
        </p:txBody>
      </p:sp>
    </p:spTree>
    <p:extLst>
      <p:ext uri="{BB962C8B-B14F-4D97-AF65-F5344CB8AC3E}">
        <p14:creationId xmlns:p14="http://schemas.microsoft.com/office/powerpoint/2010/main" val="1327597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52D39FA-EC20-F847-B51B-B98543E74552}" type="datetimeFigureOut">
              <a:rPr lang="en-US" smtClean="0"/>
              <a:t>4/14/2015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160E2F7-6026-B34A-9129-32EDC047274C}" type="slidenum">
              <a:rPr lang="en-US" smtClean="0"/>
              <a:t>‹#›</a:t>
            </a:fld>
            <a:endParaRPr lang="en-US"/>
          </a:p>
        </p:txBody>
      </p:sp>
    </p:spTree>
    <p:extLst>
      <p:ext uri="{BB962C8B-B14F-4D97-AF65-F5344CB8AC3E}">
        <p14:creationId xmlns:p14="http://schemas.microsoft.com/office/powerpoint/2010/main" val="39011907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2D39FA-EC20-F847-B51B-B98543E74552}" type="datetimeFigureOut">
              <a:rPr lang="en-US" smtClean="0"/>
              <a:t>4/14/2015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160E2F7-6026-B34A-9129-32EDC047274C}" type="slidenum">
              <a:rPr lang="en-US" smtClean="0"/>
              <a:t>‹#›</a:t>
            </a:fld>
            <a:endParaRPr lang="en-US"/>
          </a:p>
        </p:txBody>
      </p:sp>
    </p:spTree>
    <p:extLst>
      <p:ext uri="{BB962C8B-B14F-4D97-AF65-F5344CB8AC3E}">
        <p14:creationId xmlns:p14="http://schemas.microsoft.com/office/powerpoint/2010/main" val="1340294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2D39FA-EC20-F847-B51B-B98543E74552}" type="datetimeFigureOut">
              <a:rPr lang="en-US" smtClean="0"/>
              <a:t>4/14/2015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60E2F7-6026-B34A-9129-32EDC047274C}" type="slidenum">
              <a:rPr lang="en-US" smtClean="0"/>
              <a:t>‹#›</a:t>
            </a:fld>
            <a:endParaRPr lang="en-US"/>
          </a:p>
        </p:txBody>
      </p:sp>
    </p:spTree>
    <p:extLst>
      <p:ext uri="{BB962C8B-B14F-4D97-AF65-F5344CB8AC3E}">
        <p14:creationId xmlns:p14="http://schemas.microsoft.com/office/powerpoint/2010/main" val="8677701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2D39FA-EC20-F847-B51B-B98543E74552}" type="datetimeFigureOut">
              <a:rPr lang="en-US" smtClean="0"/>
              <a:t>4/14/2015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60E2F7-6026-B34A-9129-32EDC047274C}" type="slidenum">
              <a:rPr lang="en-US" smtClean="0"/>
              <a:t>‹#›</a:t>
            </a:fld>
            <a:endParaRPr lang="en-US"/>
          </a:p>
        </p:txBody>
      </p:sp>
    </p:spTree>
    <p:extLst>
      <p:ext uri="{BB962C8B-B14F-4D97-AF65-F5344CB8AC3E}">
        <p14:creationId xmlns:p14="http://schemas.microsoft.com/office/powerpoint/2010/main" val="5862750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2D39FA-EC20-F847-B51B-B98543E74552}" type="datetimeFigureOut">
              <a:rPr lang="en-US" smtClean="0"/>
              <a:t>4/14/2015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60E2F7-6026-B34A-9129-32EDC047274C}" type="slidenum">
              <a:rPr lang="en-US" smtClean="0"/>
              <a:t>‹#›</a:t>
            </a:fld>
            <a:endParaRPr lang="en-US"/>
          </a:p>
        </p:txBody>
      </p:sp>
    </p:spTree>
    <p:extLst>
      <p:ext uri="{BB962C8B-B14F-4D97-AF65-F5344CB8AC3E}">
        <p14:creationId xmlns:p14="http://schemas.microsoft.com/office/powerpoint/2010/main" val="8575001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9152" y="4693186"/>
            <a:ext cx="9044848" cy="672444"/>
          </a:xfrm>
        </p:spPr>
        <p:txBody>
          <a:bodyPr>
            <a:noAutofit/>
          </a:bodyPr>
          <a:lstStyle/>
          <a:p>
            <a:r>
              <a:rPr lang="en-US" dirty="0" smtClean="0">
                <a:solidFill>
                  <a:schemeClr val="bg1"/>
                </a:solidFill>
                <a:effectLst>
                  <a:outerShdw blurRad="50800" dist="38100" dir="5400000" algn="t" rotWithShape="0">
                    <a:prstClr val="black">
                      <a:alpha val="40000"/>
                    </a:prstClr>
                  </a:outerShdw>
                </a:effectLst>
              </a:rPr>
              <a:t>Partners for 21st Century Learning</a:t>
            </a:r>
            <a:endParaRPr lang="en-US" dirty="0">
              <a:solidFill>
                <a:schemeClr val="bg1"/>
              </a:solidFill>
              <a:effectLst>
                <a:outerShdw blurRad="50800" dist="38100" dir="5400000" algn="t" rotWithShape="0">
                  <a:prstClr val="black">
                    <a:alpha val="40000"/>
                  </a:prstClr>
                </a:outerShdw>
              </a:effectLst>
            </a:endParaRPr>
          </a:p>
        </p:txBody>
      </p:sp>
      <p:sp>
        <p:nvSpPr>
          <p:cNvPr id="3" name="Subtitle 2"/>
          <p:cNvSpPr>
            <a:spLocks noGrp="1"/>
          </p:cNvSpPr>
          <p:nvPr>
            <p:ph type="subTitle" idx="1"/>
          </p:nvPr>
        </p:nvSpPr>
        <p:spPr>
          <a:xfrm>
            <a:off x="99152" y="5365630"/>
            <a:ext cx="8967730" cy="925001"/>
          </a:xfrm>
        </p:spPr>
        <p:txBody>
          <a:bodyPr>
            <a:noAutofit/>
          </a:bodyPr>
          <a:lstStyle/>
          <a:p>
            <a:r>
              <a:rPr lang="en-US" sz="2000" dirty="0">
                <a:solidFill>
                  <a:schemeClr val="bg1"/>
                </a:solidFill>
              </a:rPr>
              <a:t>Focusing </a:t>
            </a:r>
            <a:r>
              <a:rPr lang="en-US" sz="2000">
                <a:solidFill>
                  <a:schemeClr val="bg1"/>
                </a:solidFill>
              </a:rPr>
              <a:t>Federal </a:t>
            </a:r>
            <a:r>
              <a:rPr lang="en-US" sz="2000" smtClean="0">
                <a:solidFill>
                  <a:schemeClr val="bg1"/>
                </a:solidFill>
              </a:rPr>
              <a:t>Investments </a:t>
            </a:r>
            <a:r>
              <a:rPr lang="en-US" sz="2000" dirty="0">
                <a:solidFill>
                  <a:schemeClr val="bg1"/>
                </a:solidFill>
              </a:rPr>
              <a:t>in Science, Technology, Engineering</a:t>
            </a:r>
          </a:p>
          <a:p>
            <a:r>
              <a:rPr lang="en-US" sz="2000" dirty="0" smtClean="0">
                <a:solidFill>
                  <a:schemeClr val="bg1"/>
                </a:solidFill>
              </a:rPr>
              <a:t>and </a:t>
            </a:r>
            <a:r>
              <a:rPr lang="en-US" sz="2000" dirty="0">
                <a:solidFill>
                  <a:schemeClr val="bg1"/>
                </a:solidFill>
              </a:rPr>
              <a:t>Math</a:t>
            </a:r>
          </a:p>
        </p:txBody>
      </p:sp>
    </p:spTree>
    <p:extLst>
      <p:ext uri="{BB962C8B-B14F-4D97-AF65-F5344CB8AC3E}">
        <p14:creationId xmlns:p14="http://schemas.microsoft.com/office/powerpoint/2010/main" val="14463583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39089"/>
            <a:ext cx="8229600" cy="4641375"/>
          </a:xfrm>
        </p:spPr>
        <p:txBody>
          <a:bodyPr>
            <a:normAutofit fontScale="92500" lnSpcReduction="20000"/>
          </a:bodyPr>
          <a:lstStyle/>
          <a:p>
            <a:pPr marL="0" indent="0" algn="ctr">
              <a:buNone/>
            </a:pPr>
            <a:r>
              <a:rPr lang="en-US" sz="3800" dirty="0"/>
              <a:t>This presentation was produced under an Interagency Agreement (IAA) between the U.S. Department of Education and the National Aeronautics and Space Administration (NASA), </a:t>
            </a:r>
            <a:br>
              <a:rPr lang="en-US" sz="3800" dirty="0"/>
            </a:br>
            <a:r>
              <a:rPr lang="en-US" sz="3800" dirty="0"/>
              <a:t>IAA ED-ESE-14-J-0013. </a:t>
            </a:r>
          </a:p>
          <a:p>
            <a:pPr marL="0" indent="0" algn="ctr">
              <a:buNone/>
            </a:pPr>
            <a:endParaRPr lang="en-US" dirty="0"/>
          </a:p>
          <a:p>
            <a:pPr marL="0" indent="0" algn="ctr">
              <a:buNone/>
            </a:pPr>
            <a:r>
              <a:rPr lang="en-US" sz="2600" i="1" dirty="0"/>
              <a:t>The contents of this presentation do not necessarily represent the policies or views of the U.S. Department of Education, nor do they imply endorsement by the U.S. Department of Education of any product, </a:t>
            </a:r>
            <a:r>
              <a:rPr lang="en-US" sz="2600" i="1" dirty="0" smtClean="0"/>
              <a:t>service </a:t>
            </a:r>
            <a:r>
              <a:rPr lang="en-US" sz="2600" i="1" dirty="0"/>
              <a:t>or enterprise mentioned herein.</a:t>
            </a:r>
          </a:p>
        </p:txBody>
      </p:sp>
    </p:spTree>
    <p:extLst>
      <p:ext uri="{BB962C8B-B14F-4D97-AF65-F5344CB8AC3E}">
        <p14:creationId xmlns:p14="http://schemas.microsoft.com/office/powerpoint/2010/main" val="40789360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9488" y="1277956"/>
            <a:ext cx="8824511" cy="947451"/>
          </a:xfrm>
        </p:spPr>
        <p:txBody>
          <a:bodyPr>
            <a:normAutofit/>
          </a:bodyPr>
          <a:lstStyle/>
          <a:p>
            <a:pPr algn="l"/>
            <a:r>
              <a:rPr lang="en-US" sz="3000" b="1" dirty="0" smtClean="0">
                <a:solidFill>
                  <a:schemeClr val="tx2"/>
                </a:solidFill>
                <a:effectLst>
                  <a:outerShdw blurRad="50800" dist="38100" dir="5400000" algn="t" rotWithShape="0">
                    <a:prstClr val="black">
                      <a:alpha val="40000"/>
                    </a:prstClr>
                  </a:outerShdw>
                </a:effectLst>
              </a:rPr>
              <a:t>21st Century Community Learning Centers Program</a:t>
            </a:r>
            <a:endParaRPr lang="en-US" sz="3000" b="1" dirty="0">
              <a:solidFill>
                <a:schemeClr val="tx2"/>
              </a:solidFill>
              <a:effectLst>
                <a:outerShdw blurRad="50800" dist="38100" dir="5400000" algn="t" rotWithShape="0">
                  <a:prstClr val="black">
                    <a:alpha val="40000"/>
                  </a:prstClr>
                </a:outerShdw>
              </a:effectLst>
            </a:endParaRPr>
          </a:p>
        </p:txBody>
      </p:sp>
      <p:sp>
        <p:nvSpPr>
          <p:cNvPr id="3" name="Content Placeholder 2"/>
          <p:cNvSpPr>
            <a:spLocks noGrp="1"/>
          </p:cNvSpPr>
          <p:nvPr>
            <p:ph idx="1"/>
          </p:nvPr>
        </p:nvSpPr>
        <p:spPr>
          <a:xfrm>
            <a:off x="674370" y="2225408"/>
            <a:ext cx="6983730" cy="3955056"/>
          </a:xfrm>
        </p:spPr>
        <p:txBody>
          <a:bodyPr>
            <a:normAutofit/>
          </a:bodyPr>
          <a:lstStyle/>
          <a:p>
            <a:r>
              <a:rPr lang="en-US" sz="2400" dirty="0"/>
              <a:t>Reaches students in high-poverty and low-performing schools</a:t>
            </a:r>
          </a:p>
          <a:p>
            <a:r>
              <a:rPr lang="en-US" sz="2400" dirty="0"/>
              <a:t>Offers enrichment activities during non-school hours and expanded learning time to complement regular academic programs</a:t>
            </a:r>
          </a:p>
          <a:p>
            <a:r>
              <a:rPr lang="en-US" sz="2400" dirty="0"/>
              <a:t>Provides educational services to families of participating students</a:t>
            </a:r>
          </a:p>
        </p:txBody>
      </p:sp>
    </p:spTree>
    <p:extLst>
      <p:ext uri="{BB962C8B-B14F-4D97-AF65-F5344CB8AC3E}">
        <p14:creationId xmlns:p14="http://schemas.microsoft.com/office/powerpoint/2010/main" val="15723800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0040" y="1333041"/>
            <a:ext cx="8823960" cy="859316"/>
          </a:xfrm>
        </p:spPr>
        <p:txBody>
          <a:bodyPr>
            <a:noAutofit/>
          </a:bodyPr>
          <a:lstStyle/>
          <a:p>
            <a:pPr algn="l"/>
            <a:r>
              <a:rPr lang="en-US" sz="3000" b="1" dirty="0">
                <a:solidFill>
                  <a:schemeClr val="tx2"/>
                </a:solidFill>
                <a:effectLst>
                  <a:outerShdw blurRad="50800" dist="38100" dir="5400000" algn="t" rotWithShape="0">
                    <a:prstClr val="black">
                      <a:alpha val="40000"/>
                    </a:prstClr>
                  </a:outerShdw>
                </a:effectLst>
              </a:rPr>
              <a:t>STEM </a:t>
            </a:r>
            <a:r>
              <a:rPr lang="en-US" sz="3000" b="1" dirty="0" smtClean="0">
                <a:solidFill>
                  <a:schemeClr val="tx2"/>
                </a:solidFill>
                <a:effectLst>
                  <a:outerShdw blurRad="50800" dist="38100" dir="5400000" algn="t" rotWithShape="0">
                    <a:prstClr val="black">
                      <a:alpha val="40000"/>
                    </a:prstClr>
                  </a:outerShdw>
                </a:effectLst>
              </a:rPr>
              <a:t>– Science, </a:t>
            </a:r>
            <a:r>
              <a:rPr lang="en-US" sz="3000" b="1" dirty="0">
                <a:solidFill>
                  <a:schemeClr val="tx2"/>
                </a:solidFill>
                <a:effectLst>
                  <a:outerShdw blurRad="50800" dist="38100" dir="5400000" algn="t" rotWithShape="0">
                    <a:prstClr val="black">
                      <a:alpha val="40000"/>
                    </a:prstClr>
                  </a:outerShdw>
                </a:effectLst>
              </a:rPr>
              <a:t>Technology, Engineering and Math: Education for Global Leadership</a:t>
            </a:r>
          </a:p>
        </p:txBody>
      </p:sp>
      <p:sp>
        <p:nvSpPr>
          <p:cNvPr id="3" name="Content Placeholder 2"/>
          <p:cNvSpPr>
            <a:spLocks noGrp="1"/>
          </p:cNvSpPr>
          <p:nvPr>
            <p:ph idx="1"/>
          </p:nvPr>
        </p:nvSpPr>
        <p:spPr>
          <a:xfrm>
            <a:off x="628650" y="2313543"/>
            <a:ext cx="7267575" cy="3844886"/>
          </a:xfrm>
        </p:spPr>
        <p:txBody>
          <a:bodyPr>
            <a:noAutofit/>
          </a:bodyPr>
          <a:lstStyle/>
          <a:p>
            <a:r>
              <a:rPr lang="en-US" sz="2400" dirty="0"/>
              <a:t>Cohesive national strategy</a:t>
            </a:r>
          </a:p>
          <a:p>
            <a:r>
              <a:rPr lang="en-US" sz="2400" dirty="0"/>
              <a:t>Engages the public and youth with STEM via real-world connections to STEM content and professionals</a:t>
            </a:r>
          </a:p>
          <a:p>
            <a:r>
              <a:rPr lang="en-US" sz="2400" dirty="0"/>
              <a:t>Serves groups historically underrepresented in STEM fields</a:t>
            </a:r>
          </a:p>
          <a:p>
            <a:r>
              <a:rPr lang="en-US" sz="2400" dirty="0"/>
              <a:t>Leverages out-of-school time, a critical pathway for engaging students in STEM fields</a:t>
            </a:r>
          </a:p>
        </p:txBody>
      </p:sp>
    </p:spTree>
    <p:extLst>
      <p:ext uri="{BB962C8B-B14F-4D97-AF65-F5344CB8AC3E}">
        <p14:creationId xmlns:p14="http://schemas.microsoft.com/office/powerpoint/2010/main" val="10294526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54330" y="1277956"/>
            <a:ext cx="8789670" cy="947451"/>
          </a:xfrm>
        </p:spPr>
        <p:txBody>
          <a:bodyPr>
            <a:normAutofit/>
          </a:bodyPr>
          <a:lstStyle/>
          <a:p>
            <a:pPr algn="l"/>
            <a:r>
              <a:rPr lang="en-US" sz="3000" b="1" dirty="0" smtClean="0">
                <a:solidFill>
                  <a:schemeClr val="tx2"/>
                </a:solidFill>
                <a:effectLst>
                  <a:outerShdw blurRad="50800" dist="38100" dir="5400000" algn="t" rotWithShape="0">
                    <a:prstClr val="black">
                      <a:alpha val="40000"/>
                    </a:prstClr>
                  </a:outerShdw>
                </a:effectLst>
              </a:rPr>
              <a:t>Interagency Partnerships</a:t>
            </a:r>
            <a:endParaRPr lang="en-US" sz="3000" b="1" dirty="0">
              <a:solidFill>
                <a:schemeClr val="tx2"/>
              </a:solidFill>
              <a:effectLst>
                <a:outerShdw blurRad="50800" dist="38100" dir="5400000" algn="t" rotWithShape="0">
                  <a:prstClr val="black">
                    <a:alpha val="40000"/>
                  </a:prstClr>
                </a:outerShdw>
              </a:effectLst>
            </a:endParaRPr>
          </a:p>
        </p:txBody>
      </p:sp>
      <p:sp>
        <p:nvSpPr>
          <p:cNvPr id="3" name="Content Placeholder 2"/>
          <p:cNvSpPr>
            <a:spLocks noGrp="1"/>
          </p:cNvSpPr>
          <p:nvPr>
            <p:ph idx="1"/>
          </p:nvPr>
        </p:nvSpPr>
        <p:spPr>
          <a:xfrm>
            <a:off x="605790" y="2225408"/>
            <a:ext cx="7128510" cy="3955056"/>
          </a:xfrm>
        </p:spPr>
        <p:txBody>
          <a:bodyPr>
            <a:normAutofit/>
          </a:bodyPr>
          <a:lstStyle/>
          <a:p>
            <a:r>
              <a:rPr lang="en-US" sz="2400" dirty="0"/>
              <a:t>Offer authentic STEM content and experiences to participating students</a:t>
            </a:r>
          </a:p>
          <a:p>
            <a:r>
              <a:rPr lang="en-US" sz="2400" dirty="0"/>
              <a:t>Provide opportunities to engage with STEM subject matter experts</a:t>
            </a:r>
          </a:p>
          <a:p>
            <a:r>
              <a:rPr lang="en-US" sz="2400" dirty="0"/>
              <a:t>Effectively leverage the impact of multiple federal STEM education investments</a:t>
            </a:r>
          </a:p>
        </p:txBody>
      </p:sp>
    </p:spTree>
    <p:extLst>
      <p:ext uri="{BB962C8B-B14F-4D97-AF65-F5344CB8AC3E}">
        <p14:creationId xmlns:p14="http://schemas.microsoft.com/office/powerpoint/2010/main" val="18151870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61950" y="1277956"/>
            <a:ext cx="8782050" cy="947451"/>
          </a:xfrm>
        </p:spPr>
        <p:txBody>
          <a:bodyPr>
            <a:normAutofit/>
          </a:bodyPr>
          <a:lstStyle/>
          <a:p>
            <a:pPr algn="l"/>
            <a:r>
              <a:rPr lang="en-US" sz="3000" b="1" dirty="0" smtClean="0">
                <a:solidFill>
                  <a:schemeClr val="tx2"/>
                </a:solidFill>
                <a:effectLst>
                  <a:outerShdw blurRad="50800" dist="38100" dir="5400000" algn="t" rotWithShape="0">
                    <a:prstClr val="black">
                      <a:alpha val="40000"/>
                    </a:prstClr>
                  </a:outerShdw>
                </a:effectLst>
              </a:rPr>
              <a:t>NASA Collaboration</a:t>
            </a:r>
            <a:endParaRPr lang="en-US" sz="3000" b="1" dirty="0">
              <a:solidFill>
                <a:schemeClr val="tx2"/>
              </a:solidFill>
              <a:effectLst>
                <a:outerShdw blurRad="50800" dist="38100" dir="5400000" algn="t" rotWithShape="0">
                  <a:prstClr val="black">
                    <a:alpha val="40000"/>
                  </a:prstClr>
                </a:outerShdw>
              </a:effectLst>
            </a:endParaRPr>
          </a:p>
        </p:txBody>
      </p:sp>
      <p:sp>
        <p:nvSpPr>
          <p:cNvPr id="3" name="Content Placeholder 2"/>
          <p:cNvSpPr>
            <a:spLocks noGrp="1"/>
          </p:cNvSpPr>
          <p:nvPr>
            <p:ph idx="1"/>
          </p:nvPr>
        </p:nvSpPr>
        <p:spPr>
          <a:xfrm>
            <a:off x="657224" y="2225408"/>
            <a:ext cx="6883821" cy="3955056"/>
          </a:xfrm>
        </p:spPr>
        <p:txBody>
          <a:bodyPr>
            <a:normAutofit/>
          </a:bodyPr>
          <a:lstStyle/>
          <a:p>
            <a:r>
              <a:rPr lang="en-US" sz="2400" dirty="0"/>
              <a:t>Student teams develop solutions to challenges being addressed by NASA scientists and engineers</a:t>
            </a:r>
          </a:p>
          <a:p>
            <a:r>
              <a:rPr lang="en-US" sz="2400" dirty="0"/>
              <a:t>6 challenges offered </a:t>
            </a:r>
          </a:p>
          <a:p>
            <a:r>
              <a:rPr lang="en-US" sz="2400" dirty="0"/>
              <a:t>Students interact with NASA scientists and engineers, through “virtual office hours”</a:t>
            </a:r>
          </a:p>
          <a:p>
            <a:r>
              <a:rPr lang="en-US" sz="2400" dirty="0"/>
              <a:t>2013 – 20 sites across three states</a:t>
            </a:r>
          </a:p>
          <a:p>
            <a:r>
              <a:rPr lang="en-US" sz="2400" dirty="0"/>
              <a:t>2015 – 80 sites across 10 states</a:t>
            </a:r>
          </a:p>
        </p:txBody>
      </p:sp>
      <p:pic>
        <p:nvPicPr>
          <p:cNvPr id="4" name="Picture 3" title="NASA Logo"/>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66978" y="987158"/>
            <a:ext cx="1238250" cy="1238250"/>
          </a:xfrm>
          <a:prstGeom prst="rect">
            <a:avLst/>
          </a:prstGeom>
          <a:effectLst>
            <a:outerShdw blurRad="50800" dist="38100" dir="13500000" algn="br" rotWithShape="0">
              <a:prstClr val="black">
                <a:alpha val="40000"/>
              </a:prstClr>
            </a:outerShdw>
          </a:effectLst>
        </p:spPr>
      </p:pic>
      <p:pic>
        <p:nvPicPr>
          <p:cNvPr id="5" name="Picture 4" title="U.S. Department of Education Seal"/>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41045" y="1079653"/>
            <a:ext cx="1145755" cy="1145755"/>
          </a:xfrm>
          <a:prstGeom prst="rect">
            <a:avLst/>
          </a:prstGeom>
          <a:effectLst>
            <a:outerShdw blurRad="50800" dist="38100" dir="13500000" algn="br" rotWithShape="0">
              <a:prstClr val="black">
                <a:alpha val="40000"/>
              </a:prstClr>
            </a:outerShdw>
          </a:effectLst>
        </p:spPr>
      </p:pic>
    </p:spTree>
    <p:extLst>
      <p:ext uri="{BB962C8B-B14F-4D97-AF65-F5344CB8AC3E}">
        <p14:creationId xmlns:p14="http://schemas.microsoft.com/office/powerpoint/2010/main" val="3257890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04800" y="1277956"/>
            <a:ext cx="8839200" cy="947451"/>
          </a:xfrm>
        </p:spPr>
        <p:txBody>
          <a:bodyPr>
            <a:normAutofit/>
          </a:bodyPr>
          <a:lstStyle/>
          <a:p>
            <a:pPr algn="l"/>
            <a:r>
              <a:rPr lang="en-US" sz="3000" b="1" dirty="0" smtClean="0">
                <a:solidFill>
                  <a:schemeClr val="tx2"/>
                </a:solidFill>
                <a:effectLst>
                  <a:outerShdw blurRad="50800" dist="38100" dir="5400000" algn="t" rotWithShape="0">
                    <a:prstClr val="black">
                      <a:alpha val="40000"/>
                    </a:prstClr>
                  </a:outerShdw>
                </a:effectLst>
              </a:rPr>
              <a:t>National Park Service Collaboration</a:t>
            </a:r>
            <a:endParaRPr lang="en-US" sz="3000" b="1" dirty="0">
              <a:solidFill>
                <a:schemeClr val="tx2"/>
              </a:solidFill>
              <a:effectLst>
                <a:outerShdw blurRad="50800" dist="38100" dir="5400000" algn="t" rotWithShape="0">
                  <a:prstClr val="black">
                    <a:alpha val="40000"/>
                  </a:prstClr>
                </a:outerShdw>
              </a:effectLst>
            </a:endParaRPr>
          </a:p>
        </p:txBody>
      </p:sp>
      <p:sp>
        <p:nvSpPr>
          <p:cNvPr id="3" name="Content Placeholder 2"/>
          <p:cNvSpPr>
            <a:spLocks noGrp="1"/>
          </p:cNvSpPr>
          <p:nvPr>
            <p:ph idx="1"/>
          </p:nvPr>
        </p:nvSpPr>
        <p:spPr>
          <a:xfrm>
            <a:off x="457200" y="2225408"/>
            <a:ext cx="6064786" cy="3955056"/>
          </a:xfrm>
        </p:spPr>
        <p:txBody>
          <a:bodyPr>
            <a:normAutofit/>
          </a:bodyPr>
          <a:lstStyle/>
          <a:p>
            <a:r>
              <a:rPr lang="en-US" sz="2400" dirty="0"/>
              <a:t>Pilot program introduces environmental monitoring and citizen science at 21st CCLC program sites located at Bureau of Indian Education schools</a:t>
            </a:r>
          </a:p>
          <a:p>
            <a:r>
              <a:rPr lang="en-US" sz="2400" dirty="0"/>
              <a:t>Programs conducted in National Park units located in five states (reaching students across six states)</a:t>
            </a:r>
          </a:p>
          <a:p>
            <a:r>
              <a:rPr lang="en-US" sz="2400" dirty="0"/>
              <a:t>Engages park rangers and other subject matter experts to introduce students to natural resources in their regions</a:t>
            </a:r>
          </a:p>
        </p:txBody>
      </p:sp>
      <p:pic>
        <p:nvPicPr>
          <p:cNvPr id="6" name="Picture 5" title="U.S. Department of Education Seal"/>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60115" y="3910988"/>
            <a:ext cx="1145755" cy="1145755"/>
          </a:xfrm>
          <a:prstGeom prst="rect">
            <a:avLst/>
          </a:prstGeom>
          <a:effectLst>
            <a:outerShdw blurRad="50800" dist="38100" dir="13500000" algn="br" rotWithShape="0">
              <a:prstClr val="black">
                <a:alpha val="40000"/>
              </a:prstClr>
            </a:outerShdw>
          </a:effectLst>
        </p:spPr>
      </p:pic>
      <p:pic>
        <p:nvPicPr>
          <p:cNvPr id="7" name="Picture 6" title="National Park Service Logo"/>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30784" y="2405556"/>
            <a:ext cx="1004416" cy="1307750"/>
          </a:xfrm>
          <a:prstGeom prst="rect">
            <a:avLst/>
          </a:prstGeom>
          <a:effectLst>
            <a:outerShdw blurRad="50800" dist="38100" dir="13500000" algn="br" rotWithShape="0">
              <a:prstClr val="black">
                <a:alpha val="40000"/>
              </a:prstClr>
            </a:outerShdw>
          </a:effectLst>
        </p:spPr>
      </p:pic>
    </p:spTree>
    <p:extLst>
      <p:ext uri="{BB962C8B-B14F-4D97-AF65-F5344CB8AC3E}">
        <p14:creationId xmlns:p14="http://schemas.microsoft.com/office/powerpoint/2010/main" val="40320889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85750" y="1277956"/>
            <a:ext cx="8858250" cy="947451"/>
          </a:xfrm>
        </p:spPr>
        <p:txBody>
          <a:bodyPr>
            <a:noAutofit/>
          </a:bodyPr>
          <a:lstStyle/>
          <a:p>
            <a:pPr algn="l"/>
            <a:r>
              <a:rPr lang="en-US" sz="3000" b="1" dirty="0" smtClean="0">
                <a:solidFill>
                  <a:schemeClr val="tx2"/>
                </a:solidFill>
                <a:effectLst>
                  <a:outerShdw blurRad="50800" dist="38100" dir="5400000" algn="t" rotWithShape="0">
                    <a:prstClr val="black">
                      <a:alpha val="40000"/>
                    </a:prstClr>
                  </a:outerShdw>
                </a:effectLst>
              </a:rPr>
              <a:t>Institute of Museum and Library </a:t>
            </a:r>
            <a:br>
              <a:rPr lang="en-US" sz="3000" b="1" dirty="0" smtClean="0">
                <a:solidFill>
                  <a:schemeClr val="tx2"/>
                </a:solidFill>
                <a:effectLst>
                  <a:outerShdw blurRad="50800" dist="38100" dir="5400000" algn="t" rotWithShape="0">
                    <a:prstClr val="black">
                      <a:alpha val="40000"/>
                    </a:prstClr>
                  </a:outerShdw>
                </a:effectLst>
              </a:rPr>
            </a:br>
            <a:r>
              <a:rPr lang="en-US" sz="3000" b="1" dirty="0" smtClean="0">
                <a:solidFill>
                  <a:schemeClr val="tx2"/>
                </a:solidFill>
                <a:effectLst>
                  <a:outerShdw blurRad="50800" dist="38100" dir="5400000" algn="t" rotWithShape="0">
                    <a:prstClr val="black">
                      <a:alpha val="40000"/>
                    </a:prstClr>
                  </a:outerShdw>
                </a:effectLst>
              </a:rPr>
              <a:t>Services Collaboration</a:t>
            </a:r>
            <a:endParaRPr lang="en-US" sz="3000" b="1" dirty="0">
              <a:solidFill>
                <a:schemeClr val="tx2"/>
              </a:solidFill>
              <a:effectLst>
                <a:outerShdw blurRad="50800" dist="38100" dir="5400000" algn="t" rotWithShape="0">
                  <a:prstClr val="black">
                    <a:alpha val="40000"/>
                  </a:prstClr>
                </a:outerShdw>
              </a:effectLst>
            </a:endParaRPr>
          </a:p>
        </p:txBody>
      </p:sp>
      <p:sp>
        <p:nvSpPr>
          <p:cNvPr id="3" name="Content Placeholder 2"/>
          <p:cNvSpPr>
            <a:spLocks noGrp="1"/>
          </p:cNvSpPr>
          <p:nvPr>
            <p:ph idx="1"/>
          </p:nvPr>
        </p:nvSpPr>
        <p:spPr>
          <a:xfrm>
            <a:off x="457201" y="2225408"/>
            <a:ext cx="6667500" cy="3955056"/>
          </a:xfrm>
        </p:spPr>
        <p:txBody>
          <a:bodyPr>
            <a:normAutofit/>
          </a:bodyPr>
          <a:lstStyle/>
          <a:p>
            <a:r>
              <a:rPr lang="en-US" sz="2400" dirty="0"/>
              <a:t>Pilot program engages </a:t>
            </a:r>
            <a:r>
              <a:rPr lang="en-US" sz="2400" dirty="0" smtClean="0"/>
              <a:t>experts </a:t>
            </a:r>
            <a:r>
              <a:rPr lang="en-US" sz="2400" dirty="0"/>
              <a:t>to introduce students to STEM-rich </a:t>
            </a:r>
            <a:r>
              <a:rPr lang="en-US" sz="2400" dirty="0" smtClean="0"/>
              <a:t>“making </a:t>
            </a:r>
            <a:r>
              <a:rPr lang="en-US" sz="2400" dirty="0"/>
              <a:t>and </a:t>
            </a:r>
            <a:r>
              <a:rPr lang="en-US" sz="2400" dirty="0" smtClean="0"/>
              <a:t>tinkering” </a:t>
            </a:r>
            <a:r>
              <a:rPr lang="en-US" sz="2400" dirty="0"/>
              <a:t>activities</a:t>
            </a:r>
          </a:p>
          <a:p>
            <a:r>
              <a:rPr lang="en-US" sz="2400" dirty="0"/>
              <a:t>Builds on the enthusiasm of the “maker movement”</a:t>
            </a:r>
          </a:p>
          <a:p>
            <a:r>
              <a:rPr lang="en-US" sz="2400" dirty="0"/>
              <a:t>Links science museums and science youth-serving programs to 21st CCLC sites in five states</a:t>
            </a:r>
          </a:p>
        </p:txBody>
      </p:sp>
      <p:pic>
        <p:nvPicPr>
          <p:cNvPr id="6" name="Picture 5" title="Institute of Museum and Library Services Logo"/>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39965" y="881948"/>
            <a:ext cx="2904035" cy="1321098"/>
          </a:xfrm>
          <a:prstGeom prst="rect">
            <a:avLst/>
          </a:prstGeom>
          <a:effectLst>
            <a:outerShdw blurRad="50800" dist="38100" dir="13500000" algn="br" rotWithShape="0">
              <a:prstClr val="black">
                <a:alpha val="40000"/>
              </a:prstClr>
            </a:outerShdw>
          </a:effectLst>
        </p:spPr>
      </p:pic>
      <p:pic>
        <p:nvPicPr>
          <p:cNvPr id="7" name="Picture 6" title="U.S. Department of Education Seal"/>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21828" y="2225408"/>
            <a:ext cx="1145755" cy="1145755"/>
          </a:xfrm>
          <a:prstGeom prst="rect">
            <a:avLst/>
          </a:prstGeom>
          <a:effectLst>
            <a:outerShdw blurRad="50800" dist="38100" dir="13500000" algn="br" rotWithShape="0">
              <a:prstClr val="black">
                <a:alpha val="40000"/>
              </a:prstClr>
            </a:outerShdw>
          </a:effectLst>
        </p:spPr>
      </p:pic>
    </p:spTree>
    <p:extLst>
      <p:ext uri="{BB962C8B-B14F-4D97-AF65-F5344CB8AC3E}">
        <p14:creationId xmlns:p14="http://schemas.microsoft.com/office/powerpoint/2010/main" val="169969797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E319AC10AADF7459E43BE7642EFCF67" ma:contentTypeVersion="0" ma:contentTypeDescription="Create a new document." ma:contentTypeScope="" ma:versionID="ce14300c086b45deaf72354093551d6c">
  <xsd:schema xmlns:xsd="http://www.w3.org/2001/XMLSchema" xmlns:xs="http://www.w3.org/2001/XMLSchema" xmlns:p="http://schemas.microsoft.com/office/2006/metadata/properties" targetNamespace="http://schemas.microsoft.com/office/2006/metadata/properties" ma:root="true" ma:fieldsID="d15787acf22db4e4c0ac8b858fca6407">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90C9CBF-9F7D-4BFE-B146-A300D7D0D87B}"/>
</file>

<file path=customXml/itemProps2.xml><?xml version="1.0" encoding="utf-8"?>
<ds:datastoreItem xmlns:ds="http://schemas.openxmlformats.org/officeDocument/2006/customXml" ds:itemID="{DD9823D6-5C67-47AC-9D9C-DD16F7B4058B}"/>
</file>

<file path=customXml/itemProps3.xml><?xml version="1.0" encoding="utf-8"?>
<ds:datastoreItem xmlns:ds="http://schemas.openxmlformats.org/officeDocument/2006/customXml" ds:itemID="{C51939A5-ED58-4A5B-8A02-3E14D595377A}"/>
</file>

<file path=docProps/app.xml><?xml version="1.0" encoding="utf-8"?>
<Properties xmlns="http://schemas.openxmlformats.org/officeDocument/2006/extended-properties" xmlns:vt="http://schemas.openxmlformats.org/officeDocument/2006/docPropsVTypes">
  <TotalTime>266</TotalTime>
  <Words>310</Words>
  <Application>Microsoft Office PowerPoint</Application>
  <PresentationFormat>On-screen Show (4:3)</PresentationFormat>
  <Paragraphs>33</Paragraphs>
  <Slides>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Calibri</vt:lpstr>
      <vt:lpstr>Office Theme</vt:lpstr>
      <vt:lpstr>Partners for 21st Century Learning</vt:lpstr>
      <vt:lpstr>PowerPoint Presentation</vt:lpstr>
      <vt:lpstr>21st Century Community Learning Centers Program</vt:lpstr>
      <vt:lpstr>STEM – Science, Technology, Engineering and Math: Education for Global Leadership</vt:lpstr>
      <vt:lpstr>Interagency Partnerships</vt:lpstr>
      <vt:lpstr>NASA Collaboration</vt:lpstr>
      <vt:lpstr>National Park Service Collaboration</vt:lpstr>
      <vt:lpstr>Institute of Museum and Library  Services Collaboration</vt:lpstr>
    </vt:vector>
  </TitlesOfParts>
  <Company>Oslo Graphics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Fred Heffen</dc:creator>
  <cp:lastModifiedBy>Sean Grobe</cp:lastModifiedBy>
  <cp:revision>22</cp:revision>
  <dcterms:created xsi:type="dcterms:W3CDTF">2015-04-01T21:25:11Z</dcterms:created>
  <dcterms:modified xsi:type="dcterms:W3CDTF">2015-04-14T18:15:26Z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0x0101000E319AC10AADF7459E43BE7642EFCF67</vt:lpwstr>
  </property>
</Properties>
</file>