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sldIdLst>
    <p:sldId id="256" r:id="rId5"/>
    <p:sldId id="257" r:id="rId6"/>
    <p:sldId id="258" r:id="rId7"/>
    <p:sldId id="259" r:id="rId8"/>
    <p:sldId id="260" r:id="rId9"/>
    <p:sldId id="262" r:id="rId10"/>
    <p:sldId id="263" r:id="rId11"/>
    <p:sldId id="264" r:id="rId1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89" autoAdjust="0"/>
    <p:restoredTop sz="94660"/>
  </p:normalViewPr>
  <p:slideViewPr>
    <p:cSldViewPr snapToGrid="0" snapToObjects="1">
      <p:cViewPr varScale="1">
        <p:scale>
          <a:sx n="108" d="100"/>
          <a:sy n="108" d="100"/>
        </p:scale>
        <p:origin x="108" y="138"/>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3565071"/>
            <a:ext cx="9144000" cy="544967"/>
          </a:xfrm>
        </p:spPr>
        <p:txBody>
          <a:bodyPr/>
          <a:lstStyle>
            <a:lvl1pPr algn="ctr">
              <a:defRPr>
                <a:solidFill>
                  <a:schemeClr val="bg1"/>
                </a:solidFill>
                <a:effectLst>
                  <a:outerShdw blurRad="50800" dist="38100" dir="5400000" algn="t" rotWithShape="0">
                    <a:prstClr val="black">
                      <a:alpha val="40000"/>
                    </a:prst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0" y="4110038"/>
            <a:ext cx="9144000" cy="657225"/>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24000"/>
            <a:ext cx="4038600" cy="307062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3999"/>
            <a:ext cx="4038600" cy="307062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97820"/>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7641"/>
            <a:ext cx="4040188" cy="25052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97820"/>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077641"/>
            <a:ext cx="4041775" cy="25052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5" name="Content Placeholder 4"/>
          <p:cNvSpPr>
            <a:spLocks noGrp="1"/>
          </p:cNvSpPr>
          <p:nvPr>
            <p:ph sz="quarter" idx="11"/>
          </p:nvPr>
        </p:nvSpPr>
        <p:spPr>
          <a:xfrm>
            <a:off x="544513" y="1012825"/>
            <a:ext cx="8261350" cy="3525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12927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957943"/>
            <a:ext cx="5486400" cy="25877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935322"/>
            <a:ext cx="9144000" cy="588678"/>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11086"/>
            <a:ext cx="8229600" cy="29835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1839686" y="4767263"/>
            <a:ext cx="4180114"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9" r:id="rId3"/>
    <p:sldLayoutId id="2147493460" r:id="rId4"/>
    <p:sldLayoutId id="2147493461" r:id="rId5"/>
    <p:sldLayoutId id="2147493465" r:id="rId6"/>
    <p:sldLayoutId id="2147493462" r:id="rId7"/>
    <p:sldLayoutId id="2147493464" r:id="rId8"/>
  </p:sldLayoutIdLst>
  <p:txStyles>
    <p:titleStyle>
      <a:lvl1pPr algn="l" defTabSz="457200" rtl="0" eaLnBrk="1" latinLnBrk="0" hangingPunct="1">
        <a:spcBef>
          <a:spcPct val="0"/>
        </a:spcBef>
        <a:buNone/>
        <a:defRPr sz="4400" kern="1200">
          <a:solidFill>
            <a:schemeClr val="tx1"/>
          </a:solidFill>
          <a:effectLst>
            <a:outerShdw blurRad="50800" dist="38100" dir="5400000" algn="t" rotWithShape="0">
              <a:prstClr val="black">
                <a:alpha val="40000"/>
              </a:prstClr>
            </a:outerShdw>
          </a:effectLst>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32200"/>
            <a:ext cx="9144000" cy="546100"/>
          </a:xfrm>
        </p:spPr>
        <p:txBody>
          <a:bodyPr>
            <a:noAutofit/>
          </a:bodyPr>
          <a:lstStyle/>
          <a:p>
            <a:r>
              <a:rPr lang="en-US" b="1" dirty="0" smtClean="0"/>
              <a:t>Partners for 21st Century Learning</a:t>
            </a:r>
            <a:endParaRPr lang="en-US" b="1" dirty="0"/>
          </a:p>
        </p:txBody>
      </p:sp>
      <p:sp>
        <p:nvSpPr>
          <p:cNvPr id="3" name="Subtitle 2"/>
          <p:cNvSpPr>
            <a:spLocks noGrp="1"/>
          </p:cNvSpPr>
          <p:nvPr>
            <p:ph type="subTitle" idx="1"/>
          </p:nvPr>
        </p:nvSpPr>
        <p:spPr>
          <a:xfrm>
            <a:off x="0" y="4235450"/>
            <a:ext cx="9144000" cy="531813"/>
          </a:xfrm>
        </p:spPr>
        <p:txBody>
          <a:bodyPr>
            <a:normAutofit/>
          </a:bodyPr>
          <a:lstStyle/>
          <a:p>
            <a:r>
              <a:rPr lang="en-US" sz="1800" dirty="0" smtClean="0"/>
              <a:t>Leveraging </a:t>
            </a:r>
            <a:r>
              <a:rPr lang="en-US" sz="1800" smtClean="0"/>
              <a:t>Federal </a:t>
            </a:r>
            <a:r>
              <a:rPr lang="en-US" sz="1800" smtClean="0"/>
              <a:t>Investments </a:t>
            </a:r>
            <a:r>
              <a:rPr lang="en-US" sz="1800" dirty="0" smtClean="0"/>
              <a:t>in Science, Technology, Engineering and Math</a:t>
            </a:r>
            <a:endParaRPr lang="en-US" sz="1800" dirty="0"/>
          </a:p>
        </p:txBody>
      </p:sp>
    </p:spTree>
    <p:extLst>
      <p:ext uri="{BB962C8B-B14F-4D97-AF65-F5344CB8AC3E}">
        <p14:creationId xmlns:p14="http://schemas.microsoft.com/office/powerpoint/2010/main" val="3628055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544513" y="1289049"/>
            <a:ext cx="8261350" cy="3249613"/>
          </a:xfrm>
        </p:spPr>
        <p:txBody>
          <a:bodyPr>
            <a:normAutofit fontScale="70000" lnSpcReduction="20000"/>
          </a:bodyPr>
          <a:lstStyle/>
          <a:p>
            <a:pPr marL="0" indent="0" algn="ctr">
              <a:buNone/>
            </a:pPr>
            <a:r>
              <a:rPr lang="en-US" sz="4600" dirty="0"/>
              <a:t>This presentation was produced under an Interagency Agreement (IAA) between the U.S. Department of Education and the National Aeronautics and Space Administration (NASA), </a:t>
            </a:r>
            <a:br>
              <a:rPr lang="en-US" sz="4600" dirty="0"/>
            </a:br>
            <a:r>
              <a:rPr lang="en-US" sz="4600" dirty="0"/>
              <a:t>IAA ED-ESE-14-J-0013. </a:t>
            </a:r>
          </a:p>
          <a:p>
            <a:pPr marL="0" indent="0" algn="ctr">
              <a:buNone/>
            </a:pPr>
            <a:endParaRPr lang="en-US" dirty="0"/>
          </a:p>
          <a:p>
            <a:pPr marL="0" indent="0" algn="ctr">
              <a:buNone/>
            </a:pPr>
            <a:r>
              <a:rPr lang="en-US" sz="2600" i="1" dirty="0"/>
              <a:t>The contents of this presentation do not necessarily represent the policies or views of the U.S. Department of Education, nor do they imply endorsement by the U.S. Department of Education of any product, </a:t>
            </a:r>
            <a:r>
              <a:rPr lang="en-US" sz="2600" i="1" dirty="0" smtClean="0"/>
              <a:t>service </a:t>
            </a:r>
            <a:r>
              <a:rPr lang="en-US" sz="2600" i="1" dirty="0"/>
              <a:t>or enterprise mentioned herein</a:t>
            </a:r>
            <a:r>
              <a:rPr lang="en-US" sz="2600" i="1" dirty="0" smtClean="0"/>
              <a:t>.</a:t>
            </a:r>
            <a:endParaRPr lang="en-US" sz="2600" i="1" dirty="0"/>
          </a:p>
        </p:txBody>
      </p:sp>
    </p:spTree>
    <p:extLst>
      <p:ext uri="{BB962C8B-B14F-4D97-AF65-F5344CB8AC3E}">
        <p14:creationId xmlns:p14="http://schemas.microsoft.com/office/powerpoint/2010/main" val="380955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450" y="1117600"/>
            <a:ext cx="8845550" cy="673100"/>
          </a:xfrm>
        </p:spPr>
        <p:txBody>
          <a:bodyPr>
            <a:noAutofit/>
          </a:bodyPr>
          <a:lstStyle/>
          <a:p>
            <a:r>
              <a:rPr lang="en-US" sz="3000" b="1" dirty="0" smtClean="0">
                <a:solidFill>
                  <a:schemeClr val="tx2"/>
                </a:solidFill>
              </a:rPr>
              <a:t>21st Century Community Learning Centers Program</a:t>
            </a:r>
            <a:endParaRPr lang="en-US" sz="3000" b="1" dirty="0">
              <a:solidFill>
                <a:schemeClr val="tx2"/>
              </a:solidFill>
            </a:endParaRPr>
          </a:p>
        </p:txBody>
      </p:sp>
      <p:sp>
        <p:nvSpPr>
          <p:cNvPr id="3" name="Content Placeholder 2"/>
          <p:cNvSpPr>
            <a:spLocks noGrp="1"/>
          </p:cNvSpPr>
          <p:nvPr>
            <p:ph idx="1"/>
          </p:nvPr>
        </p:nvSpPr>
        <p:spPr>
          <a:xfrm>
            <a:off x="527050" y="1885950"/>
            <a:ext cx="8248650" cy="2708672"/>
          </a:xfrm>
        </p:spPr>
        <p:txBody>
          <a:bodyPr>
            <a:noAutofit/>
          </a:bodyPr>
          <a:lstStyle/>
          <a:p>
            <a:r>
              <a:rPr lang="en-US" sz="2400" dirty="0"/>
              <a:t>Reaches students in high-poverty and low-performing schools</a:t>
            </a:r>
          </a:p>
          <a:p>
            <a:r>
              <a:rPr lang="en-US" sz="2400" dirty="0"/>
              <a:t>Offers enrichment activities during non-school hours and expanded learning time to complement regular academic programs</a:t>
            </a:r>
          </a:p>
          <a:p>
            <a:r>
              <a:rPr lang="en-US" sz="2400" dirty="0"/>
              <a:t>Provides educational services to families of participating students</a:t>
            </a:r>
          </a:p>
          <a:p>
            <a:endParaRPr lang="en-US" sz="2400" dirty="0"/>
          </a:p>
        </p:txBody>
      </p:sp>
    </p:spTree>
    <p:extLst>
      <p:ext uri="{BB962C8B-B14F-4D97-AF65-F5344CB8AC3E}">
        <p14:creationId xmlns:p14="http://schemas.microsoft.com/office/powerpoint/2010/main" val="2223408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990600"/>
            <a:ext cx="8902700" cy="406879"/>
          </a:xfrm>
        </p:spPr>
        <p:txBody>
          <a:bodyPr anchor="t">
            <a:noAutofit/>
          </a:bodyPr>
          <a:lstStyle/>
          <a:p>
            <a:r>
              <a:rPr lang="en-US" sz="3000" b="1" dirty="0">
                <a:solidFill>
                  <a:srgbClr val="1F497D"/>
                </a:solidFill>
              </a:rPr>
              <a:t>STEM </a:t>
            </a:r>
            <a:r>
              <a:rPr lang="en-US" sz="3000" b="1" dirty="0" smtClean="0">
                <a:solidFill>
                  <a:srgbClr val="1F497D"/>
                </a:solidFill>
              </a:rPr>
              <a:t>– Science, </a:t>
            </a:r>
            <a:r>
              <a:rPr lang="en-US" sz="3000" b="1" dirty="0">
                <a:solidFill>
                  <a:srgbClr val="1F497D"/>
                </a:solidFill>
              </a:rPr>
              <a:t>Technology, Engineering and Math: Education for Global Leadership</a:t>
            </a:r>
          </a:p>
        </p:txBody>
      </p:sp>
      <p:sp>
        <p:nvSpPr>
          <p:cNvPr id="3" name="Content Placeholder 2"/>
          <p:cNvSpPr>
            <a:spLocks noGrp="1"/>
          </p:cNvSpPr>
          <p:nvPr>
            <p:ph idx="1"/>
          </p:nvPr>
        </p:nvSpPr>
        <p:spPr>
          <a:xfrm>
            <a:off x="457200" y="1968499"/>
            <a:ext cx="8229600" cy="2589953"/>
          </a:xfrm>
        </p:spPr>
        <p:txBody>
          <a:bodyPr>
            <a:noAutofit/>
          </a:bodyPr>
          <a:lstStyle/>
          <a:p>
            <a:r>
              <a:rPr lang="en-US" sz="2400" dirty="0"/>
              <a:t>Cohesive national strategy</a:t>
            </a:r>
          </a:p>
          <a:p>
            <a:r>
              <a:rPr lang="en-US" sz="2400" dirty="0"/>
              <a:t>Engages the public and youth with STEM via real-world connections to STEM content and professionals</a:t>
            </a:r>
          </a:p>
          <a:p>
            <a:r>
              <a:rPr lang="en-US" sz="2400" dirty="0"/>
              <a:t>Serves groups historically underrepresented in STEM fields</a:t>
            </a:r>
          </a:p>
          <a:p>
            <a:r>
              <a:rPr lang="en-US" sz="2400" dirty="0"/>
              <a:t>Leverages out-of-school time, a critical pathway for engaging students in STEM fields</a:t>
            </a:r>
          </a:p>
          <a:p>
            <a:endParaRPr lang="en-US" dirty="0"/>
          </a:p>
        </p:txBody>
      </p:sp>
    </p:spTree>
    <p:extLst>
      <p:ext uri="{BB962C8B-B14F-4D97-AF65-F5344CB8AC3E}">
        <p14:creationId xmlns:p14="http://schemas.microsoft.com/office/powerpoint/2010/main" val="998920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935322"/>
            <a:ext cx="8902700" cy="588678"/>
          </a:xfrm>
        </p:spPr>
        <p:txBody>
          <a:bodyPr>
            <a:normAutofit/>
          </a:bodyPr>
          <a:lstStyle/>
          <a:p>
            <a:r>
              <a:rPr lang="en-US" sz="3000" b="1" dirty="0" smtClean="0">
                <a:solidFill>
                  <a:srgbClr val="1F497D"/>
                </a:solidFill>
              </a:rPr>
              <a:t>Interagency Partnerships</a:t>
            </a:r>
            <a:endParaRPr lang="en-US" sz="3000" b="1" dirty="0">
              <a:solidFill>
                <a:srgbClr val="1F497D"/>
              </a:solidFill>
            </a:endParaRPr>
          </a:p>
        </p:txBody>
      </p:sp>
      <p:sp>
        <p:nvSpPr>
          <p:cNvPr id="3" name="Content Placeholder 2"/>
          <p:cNvSpPr>
            <a:spLocks noGrp="1"/>
          </p:cNvSpPr>
          <p:nvPr>
            <p:ph idx="1"/>
          </p:nvPr>
        </p:nvSpPr>
        <p:spPr>
          <a:xfrm>
            <a:off x="457200" y="1701800"/>
            <a:ext cx="8229600" cy="2892822"/>
          </a:xfrm>
        </p:spPr>
        <p:txBody>
          <a:bodyPr>
            <a:normAutofit/>
          </a:bodyPr>
          <a:lstStyle/>
          <a:p>
            <a:r>
              <a:rPr lang="en-US" sz="2400" dirty="0"/>
              <a:t>Offer authentic STEM content and experiences to participating students</a:t>
            </a:r>
          </a:p>
          <a:p>
            <a:r>
              <a:rPr lang="en-US" sz="2400" dirty="0"/>
              <a:t>Provide opportunities to engage with STEM subject matter experts</a:t>
            </a:r>
          </a:p>
          <a:p>
            <a:r>
              <a:rPr lang="en-US" sz="2400" dirty="0"/>
              <a:t>Effectively leverage the impact of multiple federal STEM education investments</a:t>
            </a:r>
          </a:p>
          <a:p>
            <a:endParaRPr lang="en-US" sz="2400" dirty="0"/>
          </a:p>
        </p:txBody>
      </p:sp>
    </p:spTree>
    <p:extLst>
      <p:ext uri="{BB962C8B-B14F-4D97-AF65-F5344CB8AC3E}">
        <p14:creationId xmlns:p14="http://schemas.microsoft.com/office/powerpoint/2010/main" val="4159153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935322"/>
            <a:ext cx="8953500" cy="588678"/>
          </a:xfrm>
        </p:spPr>
        <p:txBody>
          <a:bodyPr>
            <a:normAutofit/>
          </a:bodyPr>
          <a:lstStyle/>
          <a:p>
            <a:pPr algn="l"/>
            <a:r>
              <a:rPr lang="en-US" sz="3000" b="1" dirty="0">
                <a:solidFill>
                  <a:srgbClr val="1F497D"/>
                </a:solidFill>
              </a:rPr>
              <a:t>NASA Collaboration</a:t>
            </a:r>
          </a:p>
        </p:txBody>
      </p:sp>
      <p:sp>
        <p:nvSpPr>
          <p:cNvPr id="3" name="Content Placeholder 2"/>
          <p:cNvSpPr>
            <a:spLocks noGrp="1"/>
          </p:cNvSpPr>
          <p:nvPr>
            <p:ph idx="1"/>
          </p:nvPr>
        </p:nvSpPr>
        <p:spPr/>
        <p:txBody>
          <a:bodyPr>
            <a:normAutofit/>
          </a:bodyPr>
          <a:lstStyle/>
          <a:p>
            <a:r>
              <a:rPr lang="en-US" sz="2400" dirty="0"/>
              <a:t>Student teams develop solutions to challenges </a:t>
            </a:r>
            <a:r>
              <a:rPr lang="en-US" sz="2400" dirty="0" smtClean="0"/>
              <a:t/>
            </a:r>
            <a:br>
              <a:rPr lang="en-US" sz="2400" dirty="0" smtClean="0"/>
            </a:br>
            <a:r>
              <a:rPr lang="en-US" sz="2400" dirty="0" smtClean="0"/>
              <a:t>being </a:t>
            </a:r>
            <a:r>
              <a:rPr lang="en-US" sz="2400" dirty="0"/>
              <a:t>addressed by NASA scientists and engineers</a:t>
            </a:r>
          </a:p>
          <a:p>
            <a:r>
              <a:rPr lang="en-US" sz="2400" dirty="0"/>
              <a:t>6 challenges offered </a:t>
            </a:r>
          </a:p>
          <a:p>
            <a:r>
              <a:rPr lang="en-US" sz="2400" dirty="0"/>
              <a:t>Students interact with NASA scientists and engineers, through “virtual office hours”</a:t>
            </a:r>
          </a:p>
          <a:p>
            <a:r>
              <a:rPr lang="en-US" sz="2400" dirty="0"/>
              <a:t>2013 – 20 sites across three states</a:t>
            </a:r>
          </a:p>
          <a:p>
            <a:r>
              <a:rPr lang="en-US" sz="2400" dirty="0"/>
              <a:t>2015 – 80 sites across 10 states</a:t>
            </a:r>
          </a:p>
        </p:txBody>
      </p:sp>
      <p:pic>
        <p:nvPicPr>
          <p:cNvPr id="4" name="Picture 3" title="NASA Log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3084" y="903572"/>
            <a:ext cx="928688" cy="928688"/>
          </a:xfrm>
          <a:prstGeom prst="rect">
            <a:avLst/>
          </a:prstGeom>
          <a:effectLst>
            <a:outerShdw blurRad="50800" dist="38100" dir="13500000" algn="br" rotWithShape="0">
              <a:prstClr val="black">
                <a:alpha val="40000"/>
              </a:prstClr>
            </a:outerShdw>
          </a:effectLst>
        </p:spPr>
      </p:pic>
      <p:pic>
        <p:nvPicPr>
          <p:cNvPr id="5" name="Picture 4" title="U.S. Department of Education sea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7135" y="935322"/>
            <a:ext cx="859316" cy="859316"/>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3459560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935322"/>
            <a:ext cx="8940800" cy="588678"/>
          </a:xfrm>
        </p:spPr>
        <p:txBody>
          <a:bodyPr>
            <a:normAutofit/>
          </a:bodyPr>
          <a:lstStyle/>
          <a:p>
            <a:pPr algn="l"/>
            <a:r>
              <a:rPr lang="en-US" sz="3000" b="1" dirty="0">
                <a:solidFill>
                  <a:srgbClr val="1F497D"/>
                </a:solidFill>
              </a:rPr>
              <a:t>National Park Service Collaboration</a:t>
            </a:r>
          </a:p>
        </p:txBody>
      </p:sp>
      <p:sp>
        <p:nvSpPr>
          <p:cNvPr id="3" name="Content Placeholder 2"/>
          <p:cNvSpPr>
            <a:spLocks noGrp="1"/>
          </p:cNvSpPr>
          <p:nvPr>
            <p:ph idx="1"/>
          </p:nvPr>
        </p:nvSpPr>
        <p:spPr>
          <a:xfrm>
            <a:off x="457200" y="1657351"/>
            <a:ext cx="8410755" cy="2937272"/>
          </a:xfrm>
        </p:spPr>
        <p:txBody>
          <a:bodyPr>
            <a:normAutofit/>
          </a:bodyPr>
          <a:lstStyle/>
          <a:p>
            <a:r>
              <a:rPr lang="en-US" sz="2400" dirty="0"/>
              <a:t>Pilot program introduces environmental </a:t>
            </a:r>
            <a:r>
              <a:rPr lang="en-US" sz="2400" dirty="0" smtClean="0"/>
              <a:t/>
            </a:r>
            <a:br>
              <a:rPr lang="en-US" sz="2400" dirty="0" smtClean="0"/>
            </a:br>
            <a:r>
              <a:rPr lang="en-US" sz="2400" dirty="0" smtClean="0"/>
              <a:t>monitoring </a:t>
            </a:r>
            <a:r>
              <a:rPr lang="en-US" sz="2400" dirty="0"/>
              <a:t>and citizen science at </a:t>
            </a:r>
            <a:r>
              <a:rPr lang="en-US" sz="2400" dirty="0" smtClean="0"/>
              <a:t>21st CCLC program sites located at Bureau of Indian Education schools</a:t>
            </a:r>
            <a:endParaRPr lang="en-US" sz="2400" dirty="0"/>
          </a:p>
          <a:p>
            <a:r>
              <a:rPr lang="en-US" sz="2400" dirty="0"/>
              <a:t>Programs </a:t>
            </a:r>
            <a:r>
              <a:rPr lang="en-US" sz="2400" dirty="0" smtClean="0"/>
              <a:t>conducted </a:t>
            </a:r>
            <a:r>
              <a:rPr lang="en-US" sz="2400" dirty="0"/>
              <a:t>in National </a:t>
            </a:r>
            <a:r>
              <a:rPr lang="en-US" sz="2400" dirty="0" smtClean="0"/>
              <a:t>Park units located in five states (reaching students across six states)</a:t>
            </a:r>
            <a:endParaRPr lang="en-US" sz="2400" dirty="0"/>
          </a:p>
          <a:p>
            <a:r>
              <a:rPr lang="en-US" sz="2400" dirty="0"/>
              <a:t>Engages park rangers and other subject matter experts to introduce students to natural resources in their </a:t>
            </a:r>
            <a:r>
              <a:rPr lang="en-US" sz="2400" dirty="0" smtClean="0"/>
              <a:t>regions</a:t>
            </a:r>
            <a:endParaRPr lang="en-US" sz="2400" dirty="0"/>
          </a:p>
        </p:txBody>
      </p:sp>
      <p:pic>
        <p:nvPicPr>
          <p:cNvPr id="6" name="Picture 5" title="U.S. Department of Education Sea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7539" y="860751"/>
            <a:ext cx="859316" cy="859316"/>
          </a:xfrm>
          <a:prstGeom prst="rect">
            <a:avLst/>
          </a:prstGeom>
          <a:effectLst>
            <a:outerShdw blurRad="50800" dist="38100" dir="13500000" algn="br" rotWithShape="0">
              <a:prstClr val="black">
                <a:alpha val="40000"/>
              </a:prstClr>
            </a:outerShdw>
          </a:effectLst>
        </p:spPr>
      </p:pic>
      <p:pic>
        <p:nvPicPr>
          <p:cNvPr id="7" name="Picture 6" title="National Park Service Sea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1331" y="813825"/>
            <a:ext cx="753312" cy="980813"/>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795153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50" y="1136650"/>
            <a:ext cx="8959850" cy="657988"/>
          </a:xfrm>
        </p:spPr>
        <p:txBody>
          <a:bodyPr>
            <a:normAutofit fontScale="90000"/>
          </a:bodyPr>
          <a:lstStyle/>
          <a:p>
            <a:pPr algn="l"/>
            <a:r>
              <a:rPr lang="en-US" sz="3000" b="1" dirty="0">
                <a:solidFill>
                  <a:srgbClr val="1F497D"/>
                </a:solidFill>
              </a:rPr>
              <a:t>Institute of Museum and </a:t>
            </a:r>
            <a:r>
              <a:rPr lang="en-US" sz="3000" b="1" dirty="0" smtClean="0">
                <a:solidFill>
                  <a:srgbClr val="1F497D"/>
                </a:solidFill>
              </a:rPr>
              <a:t/>
            </a:r>
            <a:br>
              <a:rPr lang="en-US" sz="3000" b="1" dirty="0" smtClean="0">
                <a:solidFill>
                  <a:srgbClr val="1F497D"/>
                </a:solidFill>
              </a:rPr>
            </a:br>
            <a:r>
              <a:rPr lang="en-US" sz="3000" b="1" dirty="0" smtClean="0">
                <a:solidFill>
                  <a:srgbClr val="1F497D"/>
                </a:solidFill>
              </a:rPr>
              <a:t>Library Services </a:t>
            </a:r>
            <a:r>
              <a:rPr lang="en-US" sz="3000" b="1" dirty="0">
                <a:solidFill>
                  <a:srgbClr val="1F497D"/>
                </a:solidFill>
              </a:rPr>
              <a:t>Collaboration</a:t>
            </a:r>
          </a:p>
        </p:txBody>
      </p:sp>
      <p:sp>
        <p:nvSpPr>
          <p:cNvPr id="3" name="Content Placeholder 2"/>
          <p:cNvSpPr>
            <a:spLocks noGrp="1"/>
          </p:cNvSpPr>
          <p:nvPr>
            <p:ph idx="1"/>
          </p:nvPr>
        </p:nvSpPr>
        <p:spPr>
          <a:xfrm>
            <a:off x="457200" y="2120900"/>
            <a:ext cx="8267700" cy="2473722"/>
          </a:xfrm>
        </p:spPr>
        <p:txBody>
          <a:bodyPr>
            <a:noAutofit/>
          </a:bodyPr>
          <a:lstStyle/>
          <a:p>
            <a:r>
              <a:rPr lang="en-US" sz="2400" dirty="0" smtClean="0"/>
              <a:t>Pilot program engages experts to introduce </a:t>
            </a:r>
            <a:r>
              <a:rPr lang="en-US" sz="2400" dirty="0"/>
              <a:t>students to STEM-rich </a:t>
            </a:r>
            <a:r>
              <a:rPr lang="en-US" sz="2400" dirty="0" smtClean="0"/>
              <a:t>“making </a:t>
            </a:r>
            <a:r>
              <a:rPr lang="en-US" sz="2400" dirty="0"/>
              <a:t>and </a:t>
            </a:r>
            <a:r>
              <a:rPr lang="en-US" sz="2400" dirty="0" smtClean="0"/>
              <a:t>tinkering” </a:t>
            </a:r>
            <a:r>
              <a:rPr lang="en-US" sz="2400" dirty="0"/>
              <a:t>activities</a:t>
            </a:r>
          </a:p>
          <a:p>
            <a:r>
              <a:rPr lang="en-US" sz="2400" dirty="0"/>
              <a:t>Builds on the enthusiasm of the “maker movement”</a:t>
            </a:r>
          </a:p>
          <a:p>
            <a:r>
              <a:rPr lang="en-US" sz="2400" dirty="0"/>
              <a:t>Links science museums and science youth-serving programs to </a:t>
            </a:r>
            <a:r>
              <a:rPr lang="en-US" sz="2400" dirty="0" smtClean="0"/>
              <a:t>21st CCLC sites in five states</a:t>
            </a:r>
            <a:endParaRPr lang="en-US" sz="2400" dirty="0"/>
          </a:p>
        </p:txBody>
      </p:sp>
      <p:pic>
        <p:nvPicPr>
          <p:cNvPr id="6" name="Picture 5" title="Institute of Museum and Library Services Log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0721" y="871822"/>
            <a:ext cx="2178026" cy="990824"/>
          </a:xfrm>
          <a:prstGeom prst="rect">
            <a:avLst/>
          </a:prstGeom>
          <a:effectLst>
            <a:outerShdw blurRad="50800" dist="38100" dir="13500000" algn="br" rotWithShape="0">
              <a:prstClr val="black">
                <a:alpha val="40000"/>
              </a:prstClr>
            </a:outerShdw>
          </a:effectLst>
        </p:spPr>
      </p:pic>
      <p:pic>
        <p:nvPicPr>
          <p:cNvPr id="7" name="Picture 6" title="U.S. Department of Education Sea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6968" y="935322"/>
            <a:ext cx="859316" cy="859316"/>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606947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319AC10AADF7459E43BE7642EFCF67" ma:contentTypeVersion="0" ma:contentTypeDescription="Create a new document." ma:contentTypeScope="" ma:versionID="ce14300c086b45deaf72354093551d6c">
  <xsd:schema xmlns:xsd="http://www.w3.org/2001/XMLSchema" xmlns:xs="http://www.w3.org/2001/XMLSchema" xmlns:p="http://schemas.microsoft.com/office/2006/metadata/properties" targetNamespace="http://schemas.microsoft.com/office/2006/metadata/properties" ma:root="true" ma:fieldsID="d15787acf22db4e4c0ac8b858fca640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A12A3EE-0B74-4AA5-BCC2-37A15C28B1CA}"/>
</file>

<file path=customXml/itemProps2.xml><?xml version="1.0" encoding="utf-8"?>
<ds:datastoreItem xmlns:ds="http://schemas.openxmlformats.org/officeDocument/2006/customXml" ds:itemID="{87D2A1B0-FF3E-4009-940D-AED0EB70AA20}"/>
</file>

<file path=customXml/itemProps3.xml><?xml version="1.0" encoding="utf-8"?>
<ds:datastoreItem xmlns:ds="http://schemas.openxmlformats.org/officeDocument/2006/customXml" ds:itemID="{7B6F2769-7194-4217-93D3-3AF3A4742282}"/>
</file>

<file path=docProps/app.xml><?xml version="1.0" encoding="utf-8"?>
<Properties xmlns="http://schemas.openxmlformats.org/officeDocument/2006/extended-properties" xmlns:vt="http://schemas.openxmlformats.org/officeDocument/2006/docPropsVTypes">
  <Template/>
  <TotalTime>1799</TotalTime>
  <Words>221</Words>
  <Application>Microsoft Office PowerPoint</Application>
  <PresentationFormat>On-screen Show (16:9)</PresentationFormat>
  <Paragraphs>32</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Partners for 21st Century Learning</vt:lpstr>
      <vt:lpstr>PowerPoint Presentation</vt:lpstr>
      <vt:lpstr>21st Century Community Learning Centers Program</vt:lpstr>
      <vt:lpstr>STEM – Science, Technology, Engineering and Math: Education for Global Leadership</vt:lpstr>
      <vt:lpstr>Interagency Partnerships</vt:lpstr>
      <vt:lpstr>NASA Collaboration</vt:lpstr>
      <vt:lpstr>National Park Service Collaboration</vt:lpstr>
      <vt:lpstr>Institute of Museum and  Library Services Collaboration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Sean Grobe</cp:lastModifiedBy>
  <cp:revision>53</cp:revision>
  <dcterms:created xsi:type="dcterms:W3CDTF">2010-04-12T23:12:02Z</dcterms:created>
  <dcterms:modified xsi:type="dcterms:W3CDTF">2015-04-14T18:15:52Z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0x0101000E319AC10AADF7459E43BE7642EFCF67</vt:lpwstr>
  </property>
</Properties>
</file>